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7" r:id="rId4"/>
    <p:sldMasterId id="214748367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y="5143500" cx="9144000"/>
  <p:notesSz cx="6858000" cy="9144000"/>
  <p:embeddedFontLst>
    <p:embeddedFont>
      <p:font typeface="Proxima Nova"/>
      <p:regular r:id="rId31"/>
      <p:bold r:id="rId32"/>
      <p:italic r:id="rId33"/>
      <p:boldItalic r:id="rId34"/>
    </p:embeddedFont>
    <p:embeddedFont>
      <p:font typeface="Knewave"/>
      <p:regular r:id="rId35"/>
    </p:embeddedFont>
    <p:embeddedFont>
      <p:font typeface="Lato"/>
      <p:regular r:id="rId36"/>
      <p:bold r:id="rId37"/>
      <p:italic r:id="rId38"/>
      <p:boldItalic r:id="rId39"/>
    </p:embeddedFont>
    <p:embeddedFont>
      <p:font typeface="Barlow Semi Condensed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410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10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BarlowSemiCondensed-regular.fntdata"/><Relationship Id="rId20" Type="http://schemas.openxmlformats.org/officeDocument/2006/relationships/slide" Target="slides/slide14.xml"/><Relationship Id="rId42" Type="http://schemas.openxmlformats.org/officeDocument/2006/relationships/font" Target="fonts/BarlowSemiCondensed-italic.fntdata"/><Relationship Id="rId41" Type="http://schemas.openxmlformats.org/officeDocument/2006/relationships/font" Target="fonts/BarlowSemiCondensed-bold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43" Type="http://schemas.openxmlformats.org/officeDocument/2006/relationships/font" Target="fonts/BarlowSemiCondensed-boldItalic.fnt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ProximaNova-regular.fntdata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ProximaNova-italic.fntdata"/><Relationship Id="rId10" Type="http://schemas.openxmlformats.org/officeDocument/2006/relationships/slide" Target="slides/slide4.xml"/><Relationship Id="rId32" Type="http://schemas.openxmlformats.org/officeDocument/2006/relationships/font" Target="fonts/ProximaNova-bold.fntdata"/><Relationship Id="rId13" Type="http://schemas.openxmlformats.org/officeDocument/2006/relationships/slide" Target="slides/slide7.xml"/><Relationship Id="rId35" Type="http://schemas.openxmlformats.org/officeDocument/2006/relationships/font" Target="fonts/Knewave-regular.fntdata"/><Relationship Id="rId12" Type="http://schemas.openxmlformats.org/officeDocument/2006/relationships/slide" Target="slides/slide6.xml"/><Relationship Id="rId34" Type="http://schemas.openxmlformats.org/officeDocument/2006/relationships/font" Target="fonts/ProximaNova-boldItalic.fntdata"/><Relationship Id="rId15" Type="http://schemas.openxmlformats.org/officeDocument/2006/relationships/slide" Target="slides/slide9.xml"/><Relationship Id="rId37" Type="http://schemas.openxmlformats.org/officeDocument/2006/relationships/font" Target="fonts/Lato-bold.fntdata"/><Relationship Id="rId14" Type="http://schemas.openxmlformats.org/officeDocument/2006/relationships/slide" Target="slides/slide8.xml"/><Relationship Id="rId36" Type="http://schemas.openxmlformats.org/officeDocument/2006/relationships/font" Target="fonts/Lato-regular.fntdata"/><Relationship Id="rId17" Type="http://schemas.openxmlformats.org/officeDocument/2006/relationships/slide" Target="slides/slide11.xml"/><Relationship Id="rId39" Type="http://schemas.openxmlformats.org/officeDocument/2006/relationships/font" Target="fonts/Lato-boldItalic.fntdata"/><Relationship Id="rId16" Type="http://schemas.openxmlformats.org/officeDocument/2006/relationships/slide" Target="slides/slide10.xml"/><Relationship Id="rId38" Type="http://schemas.openxmlformats.org/officeDocument/2006/relationships/font" Target="fonts/Lato-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5cef742d98_0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5cef742d98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Please record the session!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6045857f9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16045857f9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Ambassador training specific slide. Remove if employee or manager training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60d8c440e8_6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160d8c440e8_6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Manager training specific slide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60d8c440e8_6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160d8c440e8_6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Employee/Ambassador training specific slide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478895472a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1478895472a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16045857f94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16045857f94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Version 1 of Outlook integration - showcasing IT setup </a:t>
            </a:r>
            <a:br>
              <a:rPr lang="en"/>
            </a:br>
            <a:r>
              <a:rPr lang="en">
                <a:solidFill>
                  <a:schemeClr val="dk1"/>
                </a:solidFill>
              </a:rPr>
              <a:t> Pick this one or the one below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f6b16fed42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f6b16fed42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Version 2 of Outlook integration showcasing an employee set up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160d8c440e8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160d8c440e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160d8c440e8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160d8c440e8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160d8c440e8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160d8c440e8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Version 1 slack on a desktop</a:t>
            </a:r>
            <a:br>
              <a:rPr lang="en"/>
            </a:br>
            <a:r>
              <a:rPr lang="en"/>
              <a:t>Pick between this version or the one below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160d8c440e8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160d8c440e8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Version 2 Slack </a:t>
            </a:r>
            <a:r>
              <a:rPr lang="en">
                <a:solidFill>
                  <a:schemeClr val="dk1"/>
                </a:solidFill>
              </a:rPr>
              <a:t>mobile version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679f0c4110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679f0c4110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Version 1 that does not include integrations 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f6b16fed42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f6b16fed42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f6b16fed42_0_2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f6b16fed42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15cef742d98_0_3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15cef742d98_0_3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Manager </a:t>
            </a:r>
            <a:r>
              <a:rPr lang="en"/>
              <a:t>training specific</a:t>
            </a:r>
            <a:r>
              <a:rPr lang="en"/>
              <a:t> slide</a:t>
            </a:r>
            <a:br>
              <a:rPr lang="en"/>
            </a:b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15cef742d98_0_2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15cef742d98_0_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15cef742d98_0_2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15cef742d98_0_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679f0c4110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679f0c4110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Version 2. that does includes Integrations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60d8c440e8_6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60d8c440e8_6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5cef742d9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5cef742d9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5cef742d98_0_3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5cef742d98_0_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BE UPDATED WITH SCREENSHOTS FROM BUCKETLIST DEMO SITE</a:t>
            </a:r>
            <a:br>
              <a:rPr lang="en"/>
            </a:br>
            <a:r>
              <a:rPr lang="en"/>
              <a:t>*NOTE: IF USING THESE SLIDES (MARIA/SAL) DO NOT USE THE BUCKETLIST IN ACTION SLIDES. USE ONE STYLE OR THE OTHER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5cef742d98_0_3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15cef742d98_0_3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BE UPDATED WITH SCREENSHOTS FROM BUCKETLIST DEMO SITE</a:t>
            </a:r>
            <a:br>
              <a:rPr lang="en"/>
            </a:br>
            <a:r>
              <a:rPr lang="en">
                <a:solidFill>
                  <a:schemeClr val="dk1"/>
                </a:solidFill>
              </a:rPr>
              <a:t>*NOTE: IF USING THESE SLIDES (MARIA/SAL) DO NOT USE THE BUCKETLIST IN ACTION SLIDES. USE ONE STYLE OR THE OTHER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478895472a_0_2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1478895472a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Version 1</a:t>
            </a:r>
            <a:br>
              <a:rPr lang="en"/>
            </a:br>
            <a:r>
              <a:rPr lang="en"/>
              <a:t>Choose one of these slides and not both</a:t>
            </a:r>
            <a:br>
              <a:rPr lang="en"/>
            </a:br>
            <a:r>
              <a:rPr lang="en"/>
              <a:t>* NOTE: IF USING THE MARIA/SAL SLIDES PLEASE DO NOT USE. THIS SLIDE IS BEST USED IF COMPANY IS NOT USING A POINTS SYSTEM AND HAS SERVICE AWARDS *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478895472a_0_2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478895472a_0_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Version 2 </a:t>
            </a:r>
            <a:br>
              <a:rPr lang="en"/>
            </a:br>
            <a:r>
              <a:rPr lang="en">
                <a:solidFill>
                  <a:schemeClr val="dk1"/>
                </a:solidFill>
              </a:rPr>
              <a:t>Choose one of these slides and not both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* NOTE: IF USING THE MARIA/SAL SLIDES PLEASE DO NOT USE *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ening slide">
  <p:cSld name="CUSTOM_7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ctrTitle"/>
          </p:nvPr>
        </p:nvSpPr>
        <p:spPr>
          <a:xfrm>
            <a:off x="905300" y="956900"/>
            <a:ext cx="7333500" cy="17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None/>
              <a:defRPr sz="9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/>
        </p:txBody>
      </p:sp>
      <p:sp>
        <p:nvSpPr>
          <p:cNvPr id="55" name="Google Shape;55;p14"/>
          <p:cNvSpPr txBox="1"/>
          <p:nvPr>
            <p:ph idx="1" type="subTitle"/>
          </p:nvPr>
        </p:nvSpPr>
        <p:spPr>
          <a:xfrm>
            <a:off x="5911825" y="3469650"/>
            <a:ext cx="2402100" cy="71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Barlow Semi Condensed"/>
              <a:buNone/>
              <a:defRPr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1_1_1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/>
          <p:nvPr>
            <p:ph type="ctrTitle"/>
          </p:nvPr>
        </p:nvSpPr>
        <p:spPr>
          <a:xfrm>
            <a:off x="6402850" y="3158050"/>
            <a:ext cx="20475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8" name="Google Shape;58;p15"/>
          <p:cNvSpPr txBox="1"/>
          <p:nvPr>
            <p:ph idx="1" type="subTitle"/>
          </p:nvPr>
        </p:nvSpPr>
        <p:spPr>
          <a:xfrm>
            <a:off x="6402850" y="3399250"/>
            <a:ext cx="20475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59" name="Google Shape;59;p15"/>
          <p:cNvSpPr txBox="1"/>
          <p:nvPr>
            <p:ph idx="2" type="ctrTitle"/>
          </p:nvPr>
        </p:nvSpPr>
        <p:spPr>
          <a:xfrm>
            <a:off x="6402850" y="1578300"/>
            <a:ext cx="2047500" cy="57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0" name="Google Shape;60;p15"/>
          <p:cNvSpPr txBox="1"/>
          <p:nvPr>
            <p:ph idx="3" type="subTitle"/>
          </p:nvPr>
        </p:nvSpPr>
        <p:spPr>
          <a:xfrm>
            <a:off x="6402850" y="1998300"/>
            <a:ext cx="20475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61" name="Google Shape;61;p15"/>
          <p:cNvSpPr txBox="1"/>
          <p:nvPr>
            <p:ph idx="4" type="ctrTitle"/>
          </p:nvPr>
        </p:nvSpPr>
        <p:spPr>
          <a:xfrm>
            <a:off x="3998550" y="3158050"/>
            <a:ext cx="2047500" cy="39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2" name="Google Shape;62;p15"/>
          <p:cNvSpPr txBox="1"/>
          <p:nvPr>
            <p:ph idx="5" type="subTitle"/>
          </p:nvPr>
        </p:nvSpPr>
        <p:spPr>
          <a:xfrm>
            <a:off x="3998550" y="3399250"/>
            <a:ext cx="20475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63" name="Google Shape;63;p15"/>
          <p:cNvSpPr txBox="1"/>
          <p:nvPr>
            <p:ph idx="6" type="ctrTitle"/>
          </p:nvPr>
        </p:nvSpPr>
        <p:spPr>
          <a:xfrm>
            <a:off x="3998550" y="1578300"/>
            <a:ext cx="2047500" cy="57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7" type="subTitle"/>
          </p:nvPr>
        </p:nvSpPr>
        <p:spPr>
          <a:xfrm>
            <a:off x="3998550" y="1998300"/>
            <a:ext cx="20475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5"/>
          <p:cNvSpPr txBox="1"/>
          <p:nvPr>
            <p:ph idx="8" type="ctrTitle"/>
          </p:nvPr>
        </p:nvSpPr>
        <p:spPr>
          <a:xfrm flipH="1" rot="-474418">
            <a:off x="634899" y="400076"/>
            <a:ext cx="2505723" cy="94620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7200"/>
              <a:buNone/>
              <a:defRPr sz="7200">
                <a:solidFill>
                  <a:srgbClr val="D9D9D9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7200"/>
              <a:buNone/>
              <a:defRPr sz="7200">
                <a:solidFill>
                  <a:srgbClr val="D9D9D9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7200"/>
              <a:buNone/>
              <a:defRPr sz="7200">
                <a:solidFill>
                  <a:srgbClr val="D9D9D9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7200"/>
              <a:buNone/>
              <a:defRPr sz="7200">
                <a:solidFill>
                  <a:srgbClr val="D9D9D9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7200"/>
              <a:buNone/>
              <a:defRPr sz="7200">
                <a:solidFill>
                  <a:srgbClr val="D9D9D9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7200"/>
              <a:buNone/>
              <a:defRPr sz="7200">
                <a:solidFill>
                  <a:srgbClr val="D9D9D9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7200"/>
              <a:buNone/>
              <a:defRPr sz="7200">
                <a:solidFill>
                  <a:srgbClr val="D9D9D9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7200"/>
              <a:buNone/>
              <a:defRPr sz="7200">
                <a:solidFill>
                  <a:srgbClr val="D9D9D9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454">
          <p15:clr>
            <a:srgbClr val="FA7B17"/>
          </p15:clr>
        </p15:guide>
        <p15:guide id="2" pos="5306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">
  <p:cSld name="CUSTOM_7_1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idx="1" type="subTitle"/>
          </p:nvPr>
        </p:nvSpPr>
        <p:spPr>
          <a:xfrm>
            <a:off x="1141500" y="2792800"/>
            <a:ext cx="3495000" cy="71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Barlow Semi Condensed"/>
              <a:buNone/>
              <a:defRPr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8" name="Google Shape;68;p16"/>
          <p:cNvSpPr txBox="1"/>
          <p:nvPr>
            <p:ph type="ctrTitle"/>
          </p:nvPr>
        </p:nvSpPr>
        <p:spPr>
          <a:xfrm rot="635897">
            <a:off x="3179606" y="1803132"/>
            <a:ext cx="3457990" cy="946137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6000"/>
              <a:buNone/>
              <a:defRPr sz="6000">
                <a:solidFill>
                  <a:srgbClr val="D9D9D9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6000"/>
              <a:buNone/>
              <a:defRPr sz="6000">
                <a:solidFill>
                  <a:srgbClr val="D9D9D9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6000"/>
              <a:buNone/>
              <a:defRPr sz="6000">
                <a:solidFill>
                  <a:srgbClr val="D9D9D9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6000"/>
              <a:buNone/>
              <a:defRPr sz="6000">
                <a:solidFill>
                  <a:srgbClr val="D9D9D9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6000"/>
              <a:buNone/>
              <a:defRPr sz="6000">
                <a:solidFill>
                  <a:srgbClr val="D9D9D9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6000"/>
              <a:buNone/>
              <a:defRPr sz="6000">
                <a:solidFill>
                  <a:srgbClr val="D9D9D9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6000"/>
              <a:buNone/>
              <a:defRPr sz="6000">
                <a:solidFill>
                  <a:srgbClr val="D9D9D9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6000"/>
              <a:buNone/>
              <a:defRPr sz="6000">
                <a:solidFill>
                  <a:srgbClr val="D9D9D9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454">
          <p15:clr>
            <a:srgbClr val="FA7B17"/>
          </p15:clr>
        </p15:guide>
        <p15:guide id="2" pos="5302">
          <p15:clr>
            <a:srgbClr val="FA7B17"/>
          </p15:clr>
        </p15:guide>
        <p15:guide id="3" orient="horz" pos="340">
          <p15:clr>
            <a:srgbClr val="FA7B17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ign ">
  <p:cSld name="CUSTOM_7_1_1_2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ctrTitle"/>
          </p:nvPr>
        </p:nvSpPr>
        <p:spPr>
          <a:xfrm rot="474418">
            <a:off x="6031876" y="400076"/>
            <a:ext cx="2505723" cy="94620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7200"/>
              <a:buNone/>
              <a:defRPr sz="7200">
                <a:solidFill>
                  <a:srgbClr val="D9D9D9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7200"/>
              <a:buNone/>
              <a:defRPr sz="7200">
                <a:solidFill>
                  <a:srgbClr val="D9D9D9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7200"/>
              <a:buNone/>
              <a:defRPr sz="7200">
                <a:solidFill>
                  <a:srgbClr val="D9D9D9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7200"/>
              <a:buNone/>
              <a:defRPr sz="7200">
                <a:solidFill>
                  <a:srgbClr val="D9D9D9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7200"/>
              <a:buNone/>
              <a:defRPr sz="7200">
                <a:solidFill>
                  <a:srgbClr val="D9D9D9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7200"/>
              <a:buNone/>
              <a:defRPr sz="7200">
                <a:solidFill>
                  <a:srgbClr val="D9D9D9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7200"/>
              <a:buNone/>
              <a:defRPr sz="7200">
                <a:solidFill>
                  <a:srgbClr val="D9D9D9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7200"/>
              <a:buNone/>
              <a:defRPr sz="7200">
                <a:solidFill>
                  <a:srgbClr val="D9D9D9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  <p15:guide id="3" orient="horz" pos="454">
          <p15:clr>
            <a:srgbClr val="FA7B17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ign 2">
  <p:cSld name="CUSTOM_7_1_2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/>
          <p:nvPr>
            <p:ph type="ctrTitle"/>
          </p:nvPr>
        </p:nvSpPr>
        <p:spPr>
          <a:xfrm flipH="1" rot="-474418">
            <a:off x="634899" y="400076"/>
            <a:ext cx="2505723" cy="94620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7200"/>
              <a:buNone/>
              <a:defRPr sz="7200">
                <a:solidFill>
                  <a:srgbClr val="D9D9D9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7200"/>
              <a:buNone/>
              <a:defRPr sz="7200">
                <a:solidFill>
                  <a:srgbClr val="D9D9D9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7200"/>
              <a:buNone/>
              <a:defRPr sz="7200">
                <a:solidFill>
                  <a:srgbClr val="D9D9D9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7200"/>
              <a:buNone/>
              <a:defRPr sz="7200">
                <a:solidFill>
                  <a:srgbClr val="D9D9D9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7200"/>
              <a:buNone/>
              <a:defRPr sz="7200">
                <a:solidFill>
                  <a:srgbClr val="D9D9D9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7200"/>
              <a:buNone/>
              <a:defRPr sz="7200">
                <a:solidFill>
                  <a:srgbClr val="D9D9D9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7200"/>
              <a:buNone/>
              <a:defRPr sz="7200">
                <a:solidFill>
                  <a:srgbClr val="D9D9D9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7200"/>
              <a:buNone/>
              <a:defRPr sz="7200">
                <a:solidFill>
                  <a:srgbClr val="D9D9D9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454">
          <p15:clr>
            <a:srgbClr val="FA7B17"/>
          </p15:clr>
        </p15:guide>
        <p15:guide id="2" orient="horz" pos="283">
          <p15:clr>
            <a:srgbClr val="FA7B17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11_1_2_1_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idx="1" type="subTitle"/>
          </p:nvPr>
        </p:nvSpPr>
        <p:spPr>
          <a:xfrm>
            <a:off x="5029700" y="1195175"/>
            <a:ext cx="3021300" cy="63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434343"/>
                </a:solidFill>
              </a:defRPr>
            </a:lvl1pPr>
            <a:lvl2pPr lvl="1" rtl="0" algn="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 algn="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 algn="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 algn="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 algn="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 algn="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 algn="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 algn="r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5" name="Google Shape;75;p19"/>
          <p:cNvSpPr txBox="1"/>
          <p:nvPr>
            <p:ph idx="2" type="subTitle"/>
          </p:nvPr>
        </p:nvSpPr>
        <p:spPr>
          <a:xfrm rot="-637744">
            <a:off x="6389997" y="2121321"/>
            <a:ext cx="2020060" cy="213056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E65463"/>
                </a:solidFill>
                <a:latin typeface="Knewave"/>
                <a:ea typeface="Knewave"/>
                <a:cs typeface="Knewave"/>
                <a:sym typeface="Knewav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rgbClr val="E65463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rgbClr val="E65463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rgbClr val="E65463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rgbClr val="E65463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rgbClr val="E65463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rgbClr val="E65463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rgbClr val="E65463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2400">
                <a:solidFill>
                  <a:srgbClr val="E6546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ign 3">
  <p:cSld name="CUSTOM_7_1_1_1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0"/>
          <p:cNvSpPr txBox="1"/>
          <p:nvPr>
            <p:ph type="ctrTitle"/>
          </p:nvPr>
        </p:nvSpPr>
        <p:spPr>
          <a:xfrm rot="474418">
            <a:off x="6031876" y="400076"/>
            <a:ext cx="2505723" cy="94620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7200"/>
              <a:buNone/>
              <a:defRPr sz="7200">
                <a:solidFill>
                  <a:srgbClr val="D9D9D9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7200"/>
              <a:buNone/>
              <a:defRPr sz="7200">
                <a:solidFill>
                  <a:srgbClr val="D9D9D9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7200"/>
              <a:buNone/>
              <a:defRPr sz="7200">
                <a:solidFill>
                  <a:srgbClr val="D9D9D9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7200"/>
              <a:buNone/>
              <a:defRPr sz="7200">
                <a:solidFill>
                  <a:srgbClr val="D9D9D9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7200"/>
              <a:buNone/>
              <a:defRPr sz="7200">
                <a:solidFill>
                  <a:srgbClr val="D9D9D9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7200"/>
              <a:buNone/>
              <a:defRPr sz="7200">
                <a:solidFill>
                  <a:srgbClr val="D9D9D9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7200"/>
              <a:buNone/>
              <a:defRPr sz="7200">
                <a:solidFill>
                  <a:srgbClr val="D9D9D9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7200"/>
              <a:buNone/>
              <a:defRPr sz="7200">
                <a:solidFill>
                  <a:srgbClr val="D9D9D9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ign 4">
  <p:cSld name="CUSTOM_7_1_2_2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/>
          <p:nvPr>
            <p:ph type="ctrTitle"/>
          </p:nvPr>
        </p:nvSpPr>
        <p:spPr>
          <a:xfrm flipH="1" rot="-474418">
            <a:off x="634899" y="400076"/>
            <a:ext cx="2505723" cy="94620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7200"/>
              <a:buNone/>
              <a:defRPr sz="7200">
                <a:solidFill>
                  <a:srgbClr val="D9D9D9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7200"/>
              <a:buNone/>
              <a:defRPr sz="7200">
                <a:solidFill>
                  <a:srgbClr val="D9D9D9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7200"/>
              <a:buNone/>
              <a:defRPr sz="7200">
                <a:solidFill>
                  <a:srgbClr val="D9D9D9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7200"/>
              <a:buNone/>
              <a:defRPr sz="7200">
                <a:solidFill>
                  <a:srgbClr val="D9D9D9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7200"/>
              <a:buNone/>
              <a:defRPr sz="7200">
                <a:solidFill>
                  <a:srgbClr val="D9D9D9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7200"/>
              <a:buNone/>
              <a:defRPr sz="7200">
                <a:solidFill>
                  <a:srgbClr val="D9D9D9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7200"/>
              <a:buNone/>
              <a:defRPr sz="7200">
                <a:solidFill>
                  <a:srgbClr val="D9D9D9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7200"/>
              <a:buNone/>
              <a:defRPr sz="7200">
                <a:solidFill>
                  <a:srgbClr val="D9D9D9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454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ign 5">
  <p:cSld name="CUSTOM_7_1_1_1_2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/>
          <p:nvPr>
            <p:ph type="ctrTitle"/>
          </p:nvPr>
        </p:nvSpPr>
        <p:spPr>
          <a:xfrm rot="474418">
            <a:off x="6031876" y="400076"/>
            <a:ext cx="2505723" cy="94620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7200"/>
              <a:buNone/>
              <a:defRPr sz="7200">
                <a:solidFill>
                  <a:srgbClr val="D9D9D9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7200"/>
              <a:buNone/>
              <a:defRPr sz="7200">
                <a:solidFill>
                  <a:srgbClr val="D9D9D9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7200"/>
              <a:buNone/>
              <a:defRPr sz="7200">
                <a:solidFill>
                  <a:srgbClr val="D9D9D9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7200"/>
              <a:buNone/>
              <a:defRPr sz="7200">
                <a:solidFill>
                  <a:srgbClr val="D9D9D9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7200"/>
              <a:buNone/>
              <a:defRPr sz="7200">
                <a:solidFill>
                  <a:srgbClr val="D9D9D9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7200"/>
              <a:buNone/>
              <a:defRPr sz="7200">
                <a:solidFill>
                  <a:srgbClr val="D9D9D9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7200"/>
              <a:buNone/>
              <a:defRPr sz="7200">
                <a:solidFill>
                  <a:srgbClr val="D9D9D9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7200"/>
              <a:buNone/>
              <a:defRPr sz="7200">
                <a:solidFill>
                  <a:srgbClr val="D9D9D9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454">
          <p15:clr>
            <a:srgbClr val="FA7B17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1">
  <p:cSld name="CUSTOM_6_1_1_5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3"/>
          <p:cNvSpPr txBox="1"/>
          <p:nvPr>
            <p:ph idx="1" type="subTitle"/>
          </p:nvPr>
        </p:nvSpPr>
        <p:spPr>
          <a:xfrm>
            <a:off x="5355075" y="3365325"/>
            <a:ext cx="2878500" cy="86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84" name="Google Shape;84;p23"/>
          <p:cNvSpPr txBox="1"/>
          <p:nvPr>
            <p:ph type="ctrTitle"/>
          </p:nvPr>
        </p:nvSpPr>
        <p:spPr>
          <a:xfrm flipH="1" rot="-474418">
            <a:off x="634899" y="400076"/>
            <a:ext cx="2505723" cy="94620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7200"/>
              <a:buNone/>
              <a:defRPr sz="7200">
                <a:solidFill>
                  <a:srgbClr val="D9D9D9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7200"/>
              <a:buNone/>
              <a:defRPr sz="7200">
                <a:solidFill>
                  <a:srgbClr val="D9D9D9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7200"/>
              <a:buNone/>
              <a:defRPr sz="7200">
                <a:solidFill>
                  <a:srgbClr val="D9D9D9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7200"/>
              <a:buNone/>
              <a:defRPr sz="7200">
                <a:solidFill>
                  <a:srgbClr val="D9D9D9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7200"/>
              <a:buNone/>
              <a:defRPr sz="7200">
                <a:solidFill>
                  <a:srgbClr val="D9D9D9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7200"/>
              <a:buNone/>
              <a:defRPr sz="7200">
                <a:solidFill>
                  <a:srgbClr val="D9D9D9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7200"/>
              <a:buNone/>
              <a:defRPr sz="7200">
                <a:solidFill>
                  <a:srgbClr val="D9D9D9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7200"/>
              <a:buNone/>
              <a:defRPr sz="7200">
                <a:solidFill>
                  <a:srgbClr val="D9D9D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CUSTOM_7_1_1_1_1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4"/>
          <p:cNvSpPr txBox="1"/>
          <p:nvPr>
            <p:ph type="ctrTitle"/>
          </p:nvPr>
        </p:nvSpPr>
        <p:spPr>
          <a:xfrm rot="474418">
            <a:off x="6031876" y="400076"/>
            <a:ext cx="2505723" cy="94620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7200"/>
              <a:buNone/>
              <a:defRPr sz="7200">
                <a:solidFill>
                  <a:srgbClr val="D9D9D9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7200"/>
              <a:buNone/>
              <a:defRPr sz="7200">
                <a:solidFill>
                  <a:srgbClr val="D9D9D9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7200"/>
              <a:buNone/>
              <a:defRPr sz="7200">
                <a:solidFill>
                  <a:srgbClr val="D9D9D9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7200"/>
              <a:buNone/>
              <a:defRPr sz="7200">
                <a:solidFill>
                  <a:srgbClr val="D9D9D9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7200"/>
              <a:buNone/>
              <a:defRPr sz="7200">
                <a:solidFill>
                  <a:srgbClr val="D9D9D9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7200"/>
              <a:buNone/>
              <a:defRPr sz="7200">
                <a:solidFill>
                  <a:srgbClr val="D9D9D9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7200"/>
              <a:buNone/>
              <a:defRPr sz="7200">
                <a:solidFill>
                  <a:srgbClr val="D9D9D9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7200"/>
              <a:buNone/>
              <a:defRPr sz="7200">
                <a:solidFill>
                  <a:srgbClr val="D9D9D9"/>
                </a:solidFill>
              </a:defRPr>
            </a:lvl9pPr>
          </a:lstStyle>
          <a:p/>
        </p:txBody>
      </p:sp>
      <p:sp>
        <p:nvSpPr>
          <p:cNvPr id="87" name="Google Shape;87;p24"/>
          <p:cNvSpPr txBox="1"/>
          <p:nvPr>
            <p:ph idx="1" type="subTitle"/>
          </p:nvPr>
        </p:nvSpPr>
        <p:spPr>
          <a:xfrm>
            <a:off x="852700" y="3238325"/>
            <a:ext cx="19725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88" name="Google Shape;88;p24"/>
          <p:cNvSpPr txBox="1"/>
          <p:nvPr>
            <p:ph idx="2" type="ctrTitle"/>
          </p:nvPr>
        </p:nvSpPr>
        <p:spPr>
          <a:xfrm>
            <a:off x="3585725" y="3015389"/>
            <a:ext cx="1972500" cy="35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89" name="Google Shape;89;p24"/>
          <p:cNvSpPr txBox="1"/>
          <p:nvPr>
            <p:ph idx="3" type="subTitle"/>
          </p:nvPr>
        </p:nvSpPr>
        <p:spPr>
          <a:xfrm>
            <a:off x="3585775" y="3238325"/>
            <a:ext cx="19725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90" name="Google Shape;90;p24"/>
          <p:cNvSpPr txBox="1"/>
          <p:nvPr>
            <p:ph idx="4" type="ctrTitle"/>
          </p:nvPr>
        </p:nvSpPr>
        <p:spPr>
          <a:xfrm>
            <a:off x="852700" y="3015389"/>
            <a:ext cx="1972500" cy="35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91" name="Google Shape;91;p24"/>
          <p:cNvSpPr txBox="1"/>
          <p:nvPr>
            <p:ph idx="5" type="ctrTitle"/>
          </p:nvPr>
        </p:nvSpPr>
        <p:spPr>
          <a:xfrm>
            <a:off x="6318850" y="3015389"/>
            <a:ext cx="1972500" cy="35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92" name="Google Shape;92;p24"/>
          <p:cNvSpPr txBox="1"/>
          <p:nvPr>
            <p:ph idx="6" type="subTitle"/>
          </p:nvPr>
        </p:nvSpPr>
        <p:spPr>
          <a:xfrm>
            <a:off x="6318900" y="3238325"/>
            <a:ext cx="19725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454">
          <p15:clr>
            <a:srgbClr val="FA7B17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columns">
  <p:cSld name="CUSTOM_7_1_2_1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5"/>
          <p:cNvSpPr txBox="1"/>
          <p:nvPr>
            <p:ph type="ctrTitle"/>
          </p:nvPr>
        </p:nvSpPr>
        <p:spPr>
          <a:xfrm>
            <a:off x="1177710" y="2187476"/>
            <a:ext cx="2850300" cy="35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95" name="Google Shape;95;p25"/>
          <p:cNvSpPr txBox="1"/>
          <p:nvPr>
            <p:ph idx="1" type="subTitle"/>
          </p:nvPr>
        </p:nvSpPr>
        <p:spPr>
          <a:xfrm>
            <a:off x="1177685" y="2390626"/>
            <a:ext cx="28503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96" name="Google Shape;96;p25"/>
          <p:cNvSpPr txBox="1"/>
          <p:nvPr>
            <p:ph idx="2" type="ctrTitle"/>
          </p:nvPr>
        </p:nvSpPr>
        <p:spPr>
          <a:xfrm>
            <a:off x="1177698" y="3953517"/>
            <a:ext cx="2850300" cy="35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97" name="Google Shape;97;p25"/>
          <p:cNvSpPr txBox="1"/>
          <p:nvPr>
            <p:ph idx="3" type="subTitle"/>
          </p:nvPr>
        </p:nvSpPr>
        <p:spPr>
          <a:xfrm>
            <a:off x="1177673" y="4156667"/>
            <a:ext cx="28503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98" name="Google Shape;98;p25"/>
          <p:cNvSpPr txBox="1"/>
          <p:nvPr>
            <p:ph idx="4" type="ctrTitle"/>
          </p:nvPr>
        </p:nvSpPr>
        <p:spPr>
          <a:xfrm>
            <a:off x="5116035" y="2187476"/>
            <a:ext cx="2850300" cy="35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99" name="Google Shape;99;p25"/>
          <p:cNvSpPr txBox="1"/>
          <p:nvPr>
            <p:ph idx="5" type="subTitle"/>
          </p:nvPr>
        </p:nvSpPr>
        <p:spPr>
          <a:xfrm>
            <a:off x="5116010" y="2390626"/>
            <a:ext cx="28503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0" name="Google Shape;100;p25"/>
          <p:cNvSpPr txBox="1"/>
          <p:nvPr>
            <p:ph idx="6" type="ctrTitle"/>
          </p:nvPr>
        </p:nvSpPr>
        <p:spPr>
          <a:xfrm>
            <a:off x="5116023" y="3953517"/>
            <a:ext cx="2850300" cy="35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01" name="Google Shape;101;p25"/>
          <p:cNvSpPr txBox="1"/>
          <p:nvPr>
            <p:ph idx="7" type="subTitle"/>
          </p:nvPr>
        </p:nvSpPr>
        <p:spPr>
          <a:xfrm>
            <a:off x="5115998" y="4156667"/>
            <a:ext cx="28503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>
                <a:solidFill>
                  <a:srgbClr val="434343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2" name="Google Shape;102;p25"/>
          <p:cNvSpPr txBox="1"/>
          <p:nvPr>
            <p:ph idx="8" type="ctrTitle"/>
          </p:nvPr>
        </p:nvSpPr>
        <p:spPr>
          <a:xfrm flipH="1" rot="-474418">
            <a:off x="634899" y="400076"/>
            <a:ext cx="2505723" cy="94620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7200"/>
              <a:buNone/>
              <a:defRPr sz="7200">
                <a:solidFill>
                  <a:srgbClr val="D9D9D9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7200"/>
              <a:buNone/>
              <a:defRPr sz="7200">
                <a:solidFill>
                  <a:srgbClr val="D9D9D9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7200"/>
              <a:buNone/>
              <a:defRPr sz="7200">
                <a:solidFill>
                  <a:srgbClr val="D9D9D9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7200"/>
              <a:buNone/>
              <a:defRPr sz="7200">
                <a:solidFill>
                  <a:srgbClr val="D9D9D9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7200"/>
              <a:buNone/>
              <a:defRPr sz="7200">
                <a:solidFill>
                  <a:srgbClr val="D9D9D9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7200"/>
              <a:buNone/>
              <a:defRPr sz="7200">
                <a:solidFill>
                  <a:srgbClr val="D9D9D9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7200"/>
              <a:buNone/>
              <a:defRPr sz="7200">
                <a:solidFill>
                  <a:srgbClr val="D9D9D9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7200"/>
              <a:buNone/>
              <a:defRPr sz="7200">
                <a:solidFill>
                  <a:srgbClr val="D9D9D9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454">
          <p15:clr>
            <a:srgbClr val="FA7B17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2">
  <p:cSld name="CUSTOM_8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6"/>
          <p:cNvSpPr txBox="1"/>
          <p:nvPr>
            <p:ph type="ctrTitle"/>
          </p:nvPr>
        </p:nvSpPr>
        <p:spPr>
          <a:xfrm flipH="1" rot="-474332">
            <a:off x="689497" y="795228"/>
            <a:ext cx="4925107" cy="94620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None/>
              <a:defRPr sz="9600">
                <a:solidFill>
                  <a:srgbClr val="FFFFFF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6000"/>
              <a:buNone/>
              <a:defRPr sz="6000">
                <a:solidFill>
                  <a:srgbClr val="D9D9D9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6000"/>
              <a:buNone/>
              <a:defRPr sz="6000">
                <a:solidFill>
                  <a:srgbClr val="D9D9D9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6000"/>
              <a:buNone/>
              <a:defRPr sz="6000">
                <a:solidFill>
                  <a:srgbClr val="D9D9D9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6000"/>
              <a:buNone/>
              <a:defRPr sz="6000">
                <a:solidFill>
                  <a:srgbClr val="D9D9D9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6000"/>
              <a:buNone/>
              <a:defRPr sz="6000">
                <a:solidFill>
                  <a:srgbClr val="D9D9D9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6000"/>
              <a:buNone/>
              <a:defRPr sz="6000">
                <a:solidFill>
                  <a:srgbClr val="D9D9D9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6000"/>
              <a:buNone/>
              <a:defRPr sz="6000">
                <a:solidFill>
                  <a:srgbClr val="D9D9D9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6000"/>
              <a:buNone/>
              <a:defRPr sz="6000">
                <a:solidFill>
                  <a:srgbClr val="D9D9D9"/>
                </a:solidFill>
              </a:defRPr>
            </a:lvl9pPr>
          </a:lstStyle>
          <a:p/>
        </p:txBody>
      </p:sp>
      <p:sp>
        <p:nvSpPr>
          <p:cNvPr id="105" name="Google Shape;105;p26"/>
          <p:cNvSpPr txBox="1"/>
          <p:nvPr>
            <p:ph idx="1" type="subTitle"/>
          </p:nvPr>
        </p:nvSpPr>
        <p:spPr>
          <a:xfrm>
            <a:off x="1665150" y="2673950"/>
            <a:ext cx="2878500" cy="178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3">
  <p:cSld name="CUSTOM_6_1_1_4_1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7"/>
          <p:cNvSpPr txBox="1"/>
          <p:nvPr>
            <p:ph idx="1" type="subTitle"/>
          </p:nvPr>
        </p:nvSpPr>
        <p:spPr>
          <a:xfrm>
            <a:off x="1078250" y="1714650"/>
            <a:ext cx="4194300" cy="171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8" name="Google Shape;108;p27"/>
          <p:cNvSpPr txBox="1"/>
          <p:nvPr>
            <p:ph type="ctrTitle"/>
          </p:nvPr>
        </p:nvSpPr>
        <p:spPr>
          <a:xfrm rot="474418">
            <a:off x="6031876" y="400076"/>
            <a:ext cx="2505723" cy="94620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7200"/>
              <a:buNone/>
              <a:defRPr sz="7200">
                <a:solidFill>
                  <a:srgbClr val="D9D9D9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7200"/>
              <a:buNone/>
              <a:defRPr sz="7200">
                <a:solidFill>
                  <a:srgbClr val="D9D9D9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7200"/>
              <a:buNone/>
              <a:defRPr sz="7200">
                <a:solidFill>
                  <a:srgbClr val="D9D9D9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7200"/>
              <a:buNone/>
              <a:defRPr sz="7200">
                <a:solidFill>
                  <a:srgbClr val="D9D9D9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7200"/>
              <a:buNone/>
              <a:defRPr sz="7200">
                <a:solidFill>
                  <a:srgbClr val="D9D9D9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7200"/>
              <a:buNone/>
              <a:defRPr sz="7200">
                <a:solidFill>
                  <a:srgbClr val="D9D9D9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7200"/>
              <a:buNone/>
              <a:defRPr sz="7200">
                <a:solidFill>
                  <a:srgbClr val="D9D9D9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7200"/>
              <a:buNone/>
              <a:defRPr sz="7200">
                <a:solidFill>
                  <a:srgbClr val="D9D9D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4">
  <p:cSld name="CUSTOM_6_1_1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8"/>
          <p:cNvSpPr txBox="1"/>
          <p:nvPr>
            <p:ph type="ctrTitle"/>
          </p:nvPr>
        </p:nvSpPr>
        <p:spPr>
          <a:xfrm rot="474418">
            <a:off x="6031876" y="400076"/>
            <a:ext cx="2505723" cy="94620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7200"/>
              <a:buNone/>
              <a:defRPr sz="7200">
                <a:solidFill>
                  <a:srgbClr val="D9D9D9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7200"/>
              <a:buNone/>
              <a:defRPr sz="7200">
                <a:solidFill>
                  <a:srgbClr val="D9D9D9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7200"/>
              <a:buNone/>
              <a:defRPr sz="7200">
                <a:solidFill>
                  <a:srgbClr val="D9D9D9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7200"/>
              <a:buNone/>
              <a:defRPr sz="7200">
                <a:solidFill>
                  <a:srgbClr val="D9D9D9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7200"/>
              <a:buNone/>
              <a:defRPr sz="7200">
                <a:solidFill>
                  <a:srgbClr val="D9D9D9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7200"/>
              <a:buNone/>
              <a:defRPr sz="7200">
                <a:solidFill>
                  <a:srgbClr val="D9D9D9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7200"/>
              <a:buNone/>
              <a:defRPr sz="7200">
                <a:solidFill>
                  <a:srgbClr val="D9D9D9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7200"/>
              <a:buNone/>
              <a:defRPr sz="7200">
                <a:solidFill>
                  <a:srgbClr val="D9D9D9"/>
                </a:solidFill>
              </a:defRPr>
            </a:lvl9pPr>
          </a:lstStyle>
          <a:p/>
        </p:txBody>
      </p:sp>
      <p:sp>
        <p:nvSpPr>
          <p:cNvPr id="111" name="Google Shape;111;p28"/>
          <p:cNvSpPr txBox="1"/>
          <p:nvPr>
            <p:ph idx="1" type="subTitle"/>
          </p:nvPr>
        </p:nvSpPr>
        <p:spPr>
          <a:xfrm>
            <a:off x="876725" y="1514500"/>
            <a:ext cx="2878500" cy="178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2" name="Google Shape;112;p28"/>
          <p:cNvSpPr txBox="1"/>
          <p:nvPr>
            <p:ph idx="2" type="subTitle"/>
          </p:nvPr>
        </p:nvSpPr>
        <p:spPr>
          <a:xfrm>
            <a:off x="4696475" y="1514500"/>
            <a:ext cx="2878500" cy="178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3" name="Google Shape;113;p28"/>
          <p:cNvSpPr txBox="1"/>
          <p:nvPr>
            <p:ph idx="3" type="subTitle"/>
          </p:nvPr>
        </p:nvSpPr>
        <p:spPr>
          <a:xfrm>
            <a:off x="876725" y="915400"/>
            <a:ext cx="2878500" cy="59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Knewave"/>
              <a:buNone/>
              <a:defRPr sz="1400">
                <a:solidFill>
                  <a:srgbClr val="FFFFFF"/>
                </a:solidFill>
                <a:latin typeface="Knewave"/>
                <a:ea typeface="Knewave"/>
                <a:cs typeface="Knewave"/>
                <a:sym typeface="Knewav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Knewave"/>
              <a:buNone/>
              <a:defRPr sz="1400">
                <a:solidFill>
                  <a:srgbClr val="FFFFFF"/>
                </a:solidFill>
                <a:latin typeface="Knewave"/>
                <a:ea typeface="Knewave"/>
                <a:cs typeface="Knewave"/>
                <a:sym typeface="Knewav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Knewave"/>
              <a:buNone/>
              <a:defRPr sz="1400">
                <a:solidFill>
                  <a:srgbClr val="FFFFFF"/>
                </a:solidFill>
                <a:latin typeface="Knewave"/>
                <a:ea typeface="Knewave"/>
                <a:cs typeface="Knewave"/>
                <a:sym typeface="Knewav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Knewave"/>
              <a:buNone/>
              <a:defRPr sz="1400">
                <a:solidFill>
                  <a:srgbClr val="FFFFFF"/>
                </a:solidFill>
                <a:latin typeface="Knewave"/>
                <a:ea typeface="Knewave"/>
                <a:cs typeface="Knewave"/>
                <a:sym typeface="Knewav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Knewave"/>
              <a:buNone/>
              <a:defRPr sz="1400">
                <a:solidFill>
                  <a:srgbClr val="FFFFFF"/>
                </a:solidFill>
                <a:latin typeface="Knewave"/>
                <a:ea typeface="Knewave"/>
                <a:cs typeface="Knewave"/>
                <a:sym typeface="Knewav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Knewave"/>
              <a:buNone/>
              <a:defRPr sz="1400">
                <a:solidFill>
                  <a:srgbClr val="FFFFFF"/>
                </a:solidFill>
                <a:latin typeface="Knewave"/>
                <a:ea typeface="Knewave"/>
                <a:cs typeface="Knewave"/>
                <a:sym typeface="Knewav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Knewave"/>
              <a:buNone/>
              <a:defRPr sz="1400">
                <a:solidFill>
                  <a:srgbClr val="FFFFFF"/>
                </a:solidFill>
                <a:latin typeface="Knewave"/>
                <a:ea typeface="Knewave"/>
                <a:cs typeface="Knewave"/>
                <a:sym typeface="Knewav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Knewave"/>
              <a:buNone/>
              <a:defRPr sz="1400">
                <a:solidFill>
                  <a:srgbClr val="FFFFFF"/>
                </a:solidFill>
                <a:latin typeface="Knewave"/>
                <a:ea typeface="Knewave"/>
                <a:cs typeface="Knewave"/>
                <a:sym typeface="Knewav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Knewave"/>
              <a:buNone/>
              <a:defRPr sz="1400">
                <a:solidFill>
                  <a:srgbClr val="FFFFFF"/>
                </a:solidFill>
                <a:latin typeface="Knewave"/>
                <a:ea typeface="Knewave"/>
                <a:cs typeface="Knewave"/>
                <a:sym typeface="Knewave"/>
              </a:defRPr>
            </a:lvl9pPr>
          </a:lstStyle>
          <a:p/>
        </p:txBody>
      </p:sp>
      <p:sp>
        <p:nvSpPr>
          <p:cNvPr id="114" name="Google Shape;114;p28"/>
          <p:cNvSpPr txBox="1"/>
          <p:nvPr>
            <p:ph idx="4" type="subTitle"/>
          </p:nvPr>
        </p:nvSpPr>
        <p:spPr>
          <a:xfrm>
            <a:off x="4696475" y="915400"/>
            <a:ext cx="2878500" cy="59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Knewave"/>
              <a:buNone/>
              <a:defRPr sz="1400">
                <a:solidFill>
                  <a:srgbClr val="FFFFFF"/>
                </a:solidFill>
                <a:latin typeface="Knewave"/>
                <a:ea typeface="Knewave"/>
                <a:cs typeface="Knewave"/>
                <a:sym typeface="Knewav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Knewave"/>
              <a:buNone/>
              <a:defRPr sz="1400">
                <a:solidFill>
                  <a:srgbClr val="FFFFFF"/>
                </a:solidFill>
                <a:latin typeface="Knewave"/>
                <a:ea typeface="Knewave"/>
                <a:cs typeface="Knewave"/>
                <a:sym typeface="Knewav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Knewave"/>
              <a:buNone/>
              <a:defRPr sz="1400">
                <a:solidFill>
                  <a:srgbClr val="FFFFFF"/>
                </a:solidFill>
                <a:latin typeface="Knewave"/>
                <a:ea typeface="Knewave"/>
                <a:cs typeface="Knewave"/>
                <a:sym typeface="Knewav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Knewave"/>
              <a:buNone/>
              <a:defRPr sz="1400">
                <a:solidFill>
                  <a:srgbClr val="FFFFFF"/>
                </a:solidFill>
                <a:latin typeface="Knewave"/>
                <a:ea typeface="Knewave"/>
                <a:cs typeface="Knewave"/>
                <a:sym typeface="Knewav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Knewave"/>
              <a:buNone/>
              <a:defRPr sz="1400">
                <a:solidFill>
                  <a:srgbClr val="FFFFFF"/>
                </a:solidFill>
                <a:latin typeface="Knewave"/>
                <a:ea typeface="Knewave"/>
                <a:cs typeface="Knewave"/>
                <a:sym typeface="Knewav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Knewave"/>
              <a:buNone/>
              <a:defRPr sz="1400">
                <a:solidFill>
                  <a:srgbClr val="FFFFFF"/>
                </a:solidFill>
                <a:latin typeface="Knewave"/>
                <a:ea typeface="Knewave"/>
                <a:cs typeface="Knewave"/>
                <a:sym typeface="Knewav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Knewave"/>
              <a:buNone/>
              <a:defRPr sz="1400">
                <a:solidFill>
                  <a:srgbClr val="FFFFFF"/>
                </a:solidFill>
                <a:latin typeface="Knewave"/>
                <a:ea typeface="Knewave"/>
                <a:cs typeface="Knewave"/>
                <a:sym typeface="Knewav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Knewave"/>
              <a:buNone/>
              <a:defRPr sz="1400">
                <a:solidFill>
                  <a:srgbClr val="FFFFFF"/>
                </a:solidFill>
                <a:latin typeface="Knewave"/>
                <a:ea typeface="Knewave"/>
                <a:cs typeface="Knewave"/>
                <a:sym typeface="Knewav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Knewave"/>
              <a:buNone/>
              <a:defRPr sz="1400">
                <a:solidFill>
                  <a:srgbClr val="FFFFFF"/>
                </a:solidFill>
                <a:latin typeface="Knewave"/>
                <a:ea typeface="Knewave"/>
                <a:cs typeface="Knewave"/>
                <a:sym typeface="Knewave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454">
          <p15:clr>
            <a:srgbClr val="FA7B17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6_1_1_4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 1" type="blank">
  <p:cSld name="BLANK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0" name="Google Shape;120;p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1" name="Google Shape;121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6.xml"/><Relationship Id="rId19" Type="http://schemas.openxmlformats.org/officeDocument/2006/relationships/theme" Target="../theme/theme3.xml"/><Relationship Id="rId6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2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Knewave"/>
              <a:buNone/>
              <a:defRPr sz="4800">
                <a:solidFill>
                  <a:srgbClr val="434343"/>
                </a:solidFill>
                <a:latin typeface="Knewave"/>
                <a:ea typeface="Knewave"/>
                <a:cs typeface="Knewave"/>
                <a:sym typeface="Knewav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Knewave"/>
              <a:buNone/>
              <a:defRPr sz="4800">
                <a:solidFill>
                  <a:srgbClr val="FFFFFF"/>
                </a:solidFill>
                <a:latin typeface="Knewave"/>
                <a:ea typeface="Knewave"/>
                <a:cs typeface="Knewave"/>
                <a:sym typeface="Knewav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Knewave"/>
              <a:buNone/>
              <a:defRPr sz="4800">
                <a:solidFill>
                  <a:srgbClr val="FFFFFF"/>
                </a:solidFill>
                <a:latin typeface="Knewave"/>
                <a:ea typeface="Knewave"/>
                <a:cs typeface="Knewave"/>
                <a:sym typeface="Knewav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Knewave"/>
              <a:buNone/>
              <a:defRPr sz="4800">
                <a:solidFill>
                  <a:srgbClr val="FFFFFF"/>
                </a:solidFill>
                <a:latin typeface="Knewave"/>
                <a:ea typeface="Knewave"/>
                <a:cs typeface="Knewave"/>
                <a:sym typeface="Knewav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Knewave"/>
              <a:buNone/>
              <a:defRPr sz="4800">
                <a:solidFill>
                  <a:srgbClr val="FFFFFF"/>
                </a:solidFill>
                <a:latin typeface="Knewave"/>
                <a:ea typeface="Knewave"/>
                <a:cs typeface="Knewave"/>
                <a:sym typeface="Knewav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Knewave"/>
              <a:buNone/>
              <a:defRPr sz="4800">
                <a:solidFill>
                  <a:srgbClr val="FFFFFF"/>
                </a:solidFill>
                <a:latin typeface="Knewave"/>
                <a:ea typeface="Knewave"/>
                <a:cs typeface="Knewave"/>
                <a:sym typeface="Knewav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Knewave"/>
              <a:buNone/>
              <a:defRPr sz="4800">
                <a:solidFill>
                  <a:srgbClr val="FFFFFF"/>
                </a:solidFill>
                <a:latin typeface="Knewave"/>
                <a:ea typeface="Knewave"/>
                <a:cs typeface="Knewave"/>
                <a:sym typeface="Knewav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Knewave"/>
              <a:buNone/>
              <a:defRPr sz="4800">
                <a:solidFill>
                  <a:srgbClr val="FFFFFF"/>
                </a:solidFill>
                <a:latin typeface="Knewave"/>
                <a:ea typeface="Knewave"/>
                <a:cs typeface="Knewave"/>
                <a:sym typeface="Knewav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Knewave"/>
              <a:buNone/>
              <a:defRPr sz="4800">
                <a:solidFill>
                  <a:srgbClr val="FFFFFF"/>
                </a:solidFill>
                <a:latin typeface="Knewave"/>
                <a:ea typeface="Knewave"/>
                <a:cs typeface="Knewave"/>
                <a:sym typeface="Knewave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"/>
              <a:buChar char="●"/>
              <a:defRPr sz="12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indent="-3048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"/>
              <a:buChar char="○"/>
              <a:defRPr sz="12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indent="-3048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"/>
              <a:buChar char="■"/>
              <a:defRPr sz="12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indent="-304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"/>
              <a:buChar char="●"/>
              <a:defRPr sz="12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indent="-3048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"/>
              <a:buChar char="○"/>
              <a:defRPr sz="12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indent="-3048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"/>
              <a:buChar char="■"/>
              <a:defRPr sz="12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indent="-3048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"/>
              <a:buChar char="●"/>
              <a:defRPr sz="12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indent="-3048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"/>
              <a:buChar char="○"/>
              <a:defRPr sz="12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indent="-3048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Barlow Semi Condensed"/>
              <a:buChar char="■"/>
              <a:defRPr sz="1200">
                <a:solidFill>
                  <a:srgbClr val="434343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2.png"/><Relationship Id="rId4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2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jpg"/><Relationship Id="rId4" Type="http://schemas.openxmlformats.org/officeDocument/2006/relationships/image" Target="../media/image18.png"/><Relationship Id="rId9" Type="http://schemas.openxmlformats.org/officeDocument/2006/relationships/image" Target="../media/image27.png"/><Relationship Id="rId5" Type="http://schemas.openxmlformats.org/officeDocument/2006/relationships/image" Target="../media/image20.png"/><Relationship Id="rId6" Type="http://schemas.openxmlformats.org/officeDocument/2006/relationships/image" Target="../media/image19.png"/><Relationship Id="rId7" Type="http://schemas.openxmlformats.org/officeDocument/2006/relationships/image" Target="../media/image24.png"/><Relationship Id="rId8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png"/><Relationship Id="rId4" Type="http://schemas.openxmlformats.org/officeDocument/2006/relationships/image" Target="../media/image28.gif"/><Relationship Id="rId5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png"/><Relationship Id="rId4" Type="http://schemas.openxmlformats.org/officeDocument/2006/relationships/image" Target="../media/image34.jpg"/><Relationship Id="rId5" Type="http://schemas.openxmlformats.org/officeDocument/2006/relationships/image" Target="../media/image31.jpg"/><Relationship Id="rId6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png"/><Relationship Id="rId4" Type="http://schemas.openxmlformats.org/officeDocument/2006/relationships/image" Target="../media/image37.png"/><Relationship Id="rId5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png"/><Relationship Id="rId4" Type="http://schemas.openxmlformats.org/officeDocument/2006/relationships/image" Target="../media/image46.png"/><Relationship Id="rId5" Type="http://schemas.openxmlformats.org/officeDocument/2006/relationships/image" Target="../media/image33.png"/><Relationship Id="rId6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6.png"/><Relationship Id="rId4" Type="http://schemas.openxmlformats.org/officeDocument/2006/relationships/image" Target="../media/image7.png"/><Relationship Id="rId5" Type="http://schemas.openxmlformats.org/officeDocument/2006/relationships/image" Target="../media/image32.png"/><Relationship Id="rId6" Type="http://schemas.openxmlformats.org/officeDocument/2006/relationships/image" Target="../media/image35.jpg"/><Relationship Id="rId7" Type="http://schemas.openxmlformats.org/officeDocument/2006/relationships/image" Target="../media/image41.png"/><Relationship Id="rId8" Type="http://schemas.openxmlformats.org/officeDocument/2006/relationships/image" Target="../media/image4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9.png"/><Relationship Id="rId4" Type="http://schemas.openxmlformats.org/officeDocument/2006/relationships/image" Target="../media/image12.jpg"/><Relationship Id="rId5" Type="http://schemas.openxmlformats.org/officeDocument/2006/relationships/image" Target="../media/image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3.jpg"/><Relationship Id="rId4" Type="http://schemas.openxmlformats.org/officeDocument/2006/relationships/image" Target="../media/image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8.jpg"/><Relationship Id="rId4" Type="http://schemas.openxmlformats.org/officeDocument/2006/relationships/image" Target="../media/image7.png"/><Relationship Id="rId5" Type="http://schemas.openxmlformats.org/officeDocument/2006/relationships/image" Target="../media/image4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12.jpg"/><Relationship Id="rId5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Relationship Id="rId4" Type="http://schemas.openxmlformats.org/officeDocument/2006/relationships/image" Target="../media/image10.png"/><Relationship Id="rId9" Type="http://schemas.openxmlformats.org/officeDocument/2006/relationships/image" Target="../media/image7.png"/><Relationship Id="rId5" Type="http://schemas.openxmlformats.org/officeDocument/2006/relationships/image" Target="../media/image2.png"/><Relationship Id="rId6" Type="http://schemas.openxmlformats.org/officeDocument/2006/relationships/image" Target="../media/image1.png"/><Relationship Id="rId7" Type="http://schemas.openxmlformats.org/officeDocument/2006/relationships/image" Target="../media/image3.png"/><Relationship Id="rId8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Relationship Id="rId4" Type="http://schemas.openxmlformats.org/officeDocument/2006/relationships/image" Target="../media/image9.png"/><Relationship Id="rId5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g"/><Relationship Id="rId4" Type="http://schemas.openxmlformats.org/officeDocument/2006/relationships/image" Target="../media/image23.jpg"/><Relationship Id="rId5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32"/>
          <p:cNvSpPr txBox="1"/>
          <p:nvPr>
            <p:ph type="ctrTitle"/>
          </p:nvPr>
        </p:nvSpPr>
        <p:spPr>
          <a:xfrm>
            <a:off x="1067850" y="1930338"/>
            <a:ext cx="7008300" cy="1282800"/>
          </a:xfrm>
          <a:prstGeom prst="rect">
            <a:avLst/>
          </a:prstGeom>
        </p:spPr>
        <p:txBody>
          <a:bodyPr anchorCtr="0" anchor="b" bIns="91425" lIns="57150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428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Recognition &amp; Reward Training</a:t>
            </a:r>
            <a:endParaRPr b="1" sz="258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8" name="Google Shape;128;p32"/>
          <p:cNvSpPr/>
          <p:nvPr/>
        </p:nvSpPr>
        <p:spPr>
          <a:xfrm>
            <a:off x="0" y="4494550"/>
            <a:ext cx="9144000" cy="648900"/>
          </a:xfrm>
          <a:prstGeom prst="rect">
            <a:avLst/>
          </a:prstGeom>
          <a:solidFill>
            <a:srgbClr val="15223D">
              <a:alpha val="65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32"/>
          <p:cNvSpPr txBox="1"/>
          <p:nvPr>
            <p:ph type="ctrTitle"/>
          </p:nvPr>
        </p:nvSpPr>
        <p:spPr>
          <a:xfrm>
            <a:off x="7525375" y="4647125"/>
            <a:ext cx="1501500" cy="355800"/>
          </a:xfrm>
          <a:prstGeom prst="rect">
            <a:avLst/>
          </a:prstGeom>
        </p:spPr>
        <p:txBody>
          <a:bodyPr anchorCtr="0" anchor="t" bIns="91425" lIns="57150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1300">
                <a:solidFill>
                  <a:srgbClr val="F7F7F7"/>
                </a:solidFill>
              </a:rPr>
              <a:t>DATE</a:t>
            </a:r>
            <a:endParaRPr b="1" sz="1300">
              <a:solidFill>
                <a:srgbClr val="F7F7F7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130" name="Google Shape;130;p32"/>
          <p:cNvSpPr txBox="1"/>
          <p:nvPr/>
        </p:nvSpPr>
        <p:spPr>
          <a:xfrm>
            <a:off x="1826000" y="4617275"/>
            <a:ext cx="3417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7F7F7"/>
                </a:solidFill>
              </a:rPr>
              <a:t>x</a:t>
            </a:r>
            <a:r>
              <a:rPr b="1" lang="en" sz="1500">
                <a:solidFill>
                  <a:srgbClr val="F7F7F7"/>
                </a:solidFill>
              </a:rPr>
              <a:t>  &lt;COMPANY NAME&gt; </a:t>
            </a:r>
            <a:endParaRPr b="1" sz="1500">
              <a:solidFill>
                <a:srgbClr val="F7F7F7"/>
              </a:solidFill>
            </a:endParaRPr>
          </a:p>
        </p:txBody>
      </p:sp>
      <p:sp>
        <p:nvSpPr>
          <p:cNvPr id="131" name="Google Shape;131;p32"/>
          <p:cNvSpPr txBox="1"/>
          <p:nvPr/>
        </p:nvSpPr>
        <p:spPr>
          <a:xfrm>
            <a:off x="312425" y="233450"/>
            <a:ext cx="3417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7F7F7"/>
                </a:solidFill>
                <a:latin typeface="Proxima Nova"/>
                <a:ea typeface="Proxima Nova"/>
                <a:cs typeface="Proxima Nova"/>
                <a:sym typeface="Proxima Nova"/>
              </a:rPr>
              <a:t>&lt;CLIENT LOGO&gt;</a:t>
            </a:r>
            <a:endParaRPr b="1" sz="1500">
              <a:solidFill>
                <a:srgbClr val="F7F7F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32" name="Google Shape;132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8050" y="4657835"/>
            <a:ext cx="1501500" cy="2695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3" name="Google Shape;133;p32"/>
          <p:cNvCxnSpPr/>
          <p:nvPr/>
        </p:nvCxnSpPr>
        <p:spPr>
          <a:xfrm>
            <a:off x="-53700" y="4488475"/>
            <a:ext cx="9277800" cy="0"/>
          </a:xfrm>
          <a:prstGeom prst="straightConnector1">
            <a:avLst/>
          </a:prstGeom>
          <a:noFill/>
          <a:ln cap="flat" cmpd="sng" w="28575">
            <a:solidFill>
              <a:srgbClr val="3BA1DA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4F4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1"/>
          <p:cNvSpPr txBox="1"/>
          <p:nvPr/>
        </p:nvSpPr>
        <p:spPr>
          <a:xfrm>
            <a:off x="4063050" y="4242750"/>
            <a:ext cx="49368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82945"/>
                </a:solidFill>
              </a:rPr>
              <a:t>learn </a:t>
            </a:r>
            <a:r>
              <a:rPr b="1" lang="en">
                <a:solidFill>
                  <a:srgbClr val="3BA1DA"/>
                </a:solidFill>
              </a:rPr>
              <a:t>how easy it is to use Bucketlist</a:t>
            </a:r>
            <a:r>
              <a:rPr lang="en">
                <a:solidFill>
                  <a:srgbClr val="182945"/>
                </a:solidFill>
              </a:rPr>
              <a:t> and </a:t>
            </a:r>
            <a:r>
              <a:rPr b="1" lang="en">
                <a:solidFill>
                  <a:srgbClr val="3BA1DA"/>
                </a:solidFill>
              </a:rPr>
              <a:t>help</a:t>
            </a:r>
            <a:r>
              <a:rPr lang="en">
                <a:solidFill>
                  <a:srgbClr val="182945"/>
                </a:solidFill>
              </a:rPr>
              <a:t> your peers with any questions they may have about the platform</a:t>
            </a:r>
            <a:endParaRPr>
              <a:solidFill>
                <a:srgbClr val="182945"/>
              </a:solidFill>
            </a:endParaRPr>
          </a:p>
        </p:txBody>
      </p:sp>
      <p:sp>
        <p:nvSpPr>
          <p:cNvPr id="241" name="Google Shape;241;p41"/>
          <p:cNvSpPr/>
          <p:nvPr/>
        </p:nvSpPr>
        <p:spPr>
          <a:xfrm>
            <a:off x="0" y="0"/>
            <a:ext cx="9144000" cy="562500"/>
          </a:xfrm>
          <a:prstGeom prst="rect">
            <a:avLst/>
          </a:prstGeom>
          <a:solidFill>
            <a:srgbClr val="1A2F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000000"/>
              </a:highlight>
            </a:endParaRPr>
          </a:p>
        </p:txBody>
      </p:sp>
      <p:sp>
        <p:nvSpPr>
          <p:cNvPr id="242" name="Google Shape;242;p41"/>
          <p:cNvSpPr txBox="1"/>
          <p:nvPr/>
        </p:nvSpPr>
        <p:spPr>
          <a:xfrm>
            <a:off x="144150" y="68100"/>
            <a:ext cx="56844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5715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What is an Ambassador?</a:t>
            </a:r>
            <a:endParaRPr b="1" sz="24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3" name="Google Shape;243;p41"/>
          <p:cNvSpPr txBox="1"/>
          <p:nvPr/>
        </p:nvSpPr>
        <p:spPr>
          <a:xfrm>
            <a:off x="144150" y="1993475"/>
            <a:ext cx="2883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rgbClr val="3BA1DA"/>
                </a:solidFill>
              </a:rPr>
              <a:t>YOU</a:t>
            </a:r>
            <a:endParaRPr sz="9600">
              <a:solidFill>
                <a:srgbClr val="3BA1DA"/>
              </a:solidFill>
            </a:endParaRPr>
          </a:p>
        </p:txBody>
      </p:sp>
      <p:sp>
        <p:nvSpPr>
          <p:cNvPr id="244" name="Google Shape;244;p41"/>
          <p:cNvSpPr txBox="1"/>
          <p:nvPr/>
        </p:nvSpPr>
        <p:spPr>
          <a:xfrm>
            <a:off x="4063050" y="1037200"/>
            <a:ext cx="49368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82945"/>
                </a:solidFill>
              </a:rPr>
              <a:t>help </a:t>
            </a:r>
            <a:r>
              <a:rPr b="1" lang="en">
                <a:solidFill>
                  <a:srgbClr val="3BA1DA"/>
                </a:solidFill>
              </a:rPr>
              <a:t>drive success</a:t>
            </a:r>
            <a:r>
              <a:rPr lang="en">
                <a:solidFill>
                  <a:srgbClr val="182945"/>
                </a:solidFill>
              </a:rPr>
              <a:t>, engagement, product adoption of the program!</a:t>
            </a:r>
            <a:endParaRPr>
              <a:solidFill>
                <a:srgbClr val="182945"/>
              </a:solidFill>
            </a:endParaRPr>
          </a:p>
        </p:txBody>
      </p:sp>
      <p:sp>
        <p:nvSpPr>
          <p:cNvPr id="245" name="Google Shape;245;p41"/>
          <p:cNvSpPr txBox="1"/>
          <p:nvPr/>
        </p:nvSpPr>
        <p:spPr>
          <a:xfrm>
            <a:off x="4063050" y="1838588"/>
            <a:ext cx="49368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82945"/>
                </a:solidFill>
              </a:rPr>
              <a:t>demonstrate the purpose and value of peer-to-peer recognition</a:t>
            </a:r>
            <a:endParaRPr>
              <a:solidFill>
                <a:srgbClr val="182945"/>
              </a:solidFill>
            </a:endParaRPr>
          </a:p>
        </p:txBody>
      </p:sp>
      <p:sp>
        <p:nvSpPr>
          <p:cNvPr id="246" name="Google Shape;246;p41"/>
          <p:cNvSpPr txBox="1"/>
          <p:nvPr/>
        </p:nvSpPr>
        <p:spPr>
          <a:xfrm>
            <a:off x="4063050" y="2639975"/>
            <a:ext cx="4936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182945"/>
                </a:solidFill>
              </a:rPr>
              <a:t>give out </a:t>
            </a:r>
            <a:r>
              <a:rPr b="1" lang="en">
                <a:solidFill>
                  <a:srgbClr val="3BA1DA"/>
                </a:solidFill>
              </a:rPr>
              <a:t>recognitions</a:t>
            </a:r>
            <a:r>
              <a:rPr lang="en">
                <a:solidFill>
                  <a:srgbClr val="182945"/>
                </a:solidFill>
              </a:rPr>
              <a:t> to their peers often</a:t>
            </a:r>
            <a:endParaRPr>
              <a:solidFill>
                <a:srgbClr val="182945"/>
              </a:solidFill>
            </a:endParaRPr>
          </a:p>
        </p:txBody>
      </p:sp>
      <p:sp>
        <p:nvSpPr>
          <p:cNvPr id="247" name="Google Shape;247;p41"/>
          <p:cNvSpPr txBox="1"/>
          <p:nvPr/>
        </p:nvSpPr>
        <p:spPr>
          <a:xfrm>
            <a:off x="4063050" y="3441363"/>
            <a:ext cx="49368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182945"/>
                </a:solidFill>
              </a:rPr>
              <a:t>set a </a:t>
            </a:r>
            <a:r>
              <a:rPr b="1" lang="en">
                <a:solidFill>
                  <a:srgbClr val="3BA1DA"/>
                </a:solidFill>
              </a:rPr>
              <a:t>good</a:t>
            </a:r>
            <a:r>
              <a:rPr lang="en">
                <a:solidFill>
                  <a:srgbClr val="3BA1DA"/>
                </a:solidFill>
              </a:rPr>
              <a:t> </a:t>
            </a:r>
            <a:r>
              <a:rPr b="1" lang="en">
                <a:solidFill>
                  <a:srgbClr val="3BA1DA"/>
                </a:solidFill>
              </a:rPr>
              <a:t>example</a:t>
            </a:r>
            <a:r>
              <a:rPr lang="en">
                <a:solidFill>
                  <a:srgbClr val="182945"/>
                </a:solidFill>
              </a:rPr>
              <a:t> on how to give out meaningful recognitions</a:t>
            </a:r>
            <a:endParaRPr>
              <a:solidFill>
                <a:srgbClr val="182945"/>
              </a:solidFill>
            </a:endParaRPr>
          </a:p>
        </p:txBody>
      </p:sp>
      <p:cxnSp>
        <p:nvCxnSpPr>
          <p:cNvPr id="248" name="Google Shape;248;p41"/>
          <p:cNvCxnSpPr>
            <a:stCxn id="243" idx="3"/>
            <a:endCxn id="244" idx="1"/>
          </p:cNvCxnSpPr>
          <p:nvPr/>
        </p:nvCxnSpPr>
        <p:spPr>
          <a:xfrm flipH="1" rot="10800000">
            <a:off x="3027450" y="1361225"/>
            <a:ext cx="1035600" cy="1463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182945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49" name="Google Shape;249;p41"/>
          <p:cNvCxnSpPr>
            <a:stCxn id="243" idx="3"/>
            <a:endCxn id="245" idx="1"/>
          </p:cNvCxnSpPr>
          <p:nvPr/>
        </p:nvCxnSpPr>
        <p:spPr>
          <a:xfrm flipH="1" rot="10800000">
            <a:off x="3027450" y="2162525"/>
            <a:ext cx="1035600" cy="662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1A2F4F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50" name="Google Shape;250;p41"/>
          <p:cNvCxnSpPr/>
          <p:nvPr/>
        </p:nvCxnSpPr>
        <p:spPr>
          <a:xfrm>
            <a:off x="3027450" y="2809025"/>
            <a:ext cx="1035600" cy="15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1A2F4F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51" name="Google Shape;251;p41"/>
          <p:cNvCxnSpPr>
            <a:stCxn id="243" idx="3"/>
            <a:endCxn id="247" idx="1"/>
          </p:cNvCxnSpPr>
          <p:nvPr/>
        </p:nvCxnSpPr>
        <p:spPr>
          <a:xfrm>
            <a:off x="3027450" y="2824625"/>
            <a:ext cx="1035600" cy="9408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1A2F4F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52" name="Google Shape;252;p41"/>
          <p:cNvCxnSpPr>
            <a:stCxn id="243" idx="3"/>
            <a:endCxn id="240" idx="1"/>
          </p:cNvCxnSpPr>
          <p:nvPr/>
        </p:nvCxnSpPr>
        <p:spPr>
          <a:xfrm>
            <a:off x="3027450" y="2824625"/>
            <a:ext cx="1035600" cy="1742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1A2F4F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53" name="Google Shape;253;p41"/>
          <p:cNvSpPr/>
          <p:nvPr/>
        </p:nvSpPr>
        <p:spPr>
          <a:xfrm>
            <a:off x="8083425" y="-18900"/>
            <a:ext cx="708600" cy="750600"/>
          </a:xfrm>
          <a:prstGeom prst="rect">
            <a:avLst/>
          </a:prstGeom>
          <a:solidFill>
            <a:srgbClr val="3BA1D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4" name="Google Shape;254;p41"/>
          <p:cNvPicPr preferRelativeResize="0"/>
          <p:nvPr/>
        </p:nvPicPr>
        <p:blipFill rotWithShape="1">
          <a:blip r:embed="rId3">
            <a:alphaModFix/>
          </a:blip>
          <a:srcRect b="0" l="0" r="85346" t="0"/>
          <a:stretch/>
        </p:blipFill>
        <p:spPr>
          <a:xfrm>
            <a:off x="8298343" y="143250"/>
            <a:ext cx="347956" cy="42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0500" y="3655775"/>
            <a:ext cx="750600" cy="75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4F4"/>
        </a:solidFill>
      </p:bgPr>
    </p:bg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2"/>
          <p:cNvSpPr/>
          <p:nvPr/>
        </p:nvSpPr>
        <p:spPr>
          <a:xfrm>
            <a:off x="0" y="0"/>
            <a:ext cx="9144000" cy="562500"/>
          </a:xfrm>
          <a:prstGeom prst="rect">
            <a:avLst/>
          </a:prstGeom>
          <a:solidFill>
            <a:srgbClr val="1A2F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42"/>
          <p:cNvSpPr txBox="1"/>
          <p:nvPr/>
        </p:nvSpPr>
        <p:spPr>
          <a:xfrm>
            <a:off x="121225" y="0"/>
            <a:ext cx="78750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5715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Program Objectives Within [COMPANY NAME]</a:t>
            </a:r>
            <a:endParaRPr b="1" sz="24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62" name="Google Shape;262;p42"/>
          <p:cNvSpPr/>
          <p:nvPr/>
        </p:nvSpPr>
        <p:spPr>
          <a:xfrm>
            <a:off x="5947998" y="3268261"/>
            <a:ext cx="2048238" cy="1746399"/>
          </a:xfrm>
          <a:custGeom>
            <a:rect b="b" l="l" r="r" t="t"/>
            <a:pathLst>
              <a:path extrusionOk="0" h="1903432" w="2244644">
                <a:moveTo>
                  <a:pt x="221091" y="579465"/>
                </a:moveTo>
                <a:cubicBezTo>
                  <a:pt x="188596" y="585018"/>
                  <a:pt x="136357" y="588823"/>
                  <a:pt x="84015" y="571959"/>
                </a:cubicBezTo>
                <a:cubicBezTo>
                  <a:pt x="-1028" y="544194"/>
                  <a:pt x="6787" y="428815"/>
                  <a:pt x="25194" y="382745"/>
                </a:cubicBezTo>
                <a:cubicBezTo>
                  <a:pt x="43807" y="336676"/>
                  <a:pt x="132758" y="278370"/>
                  <a:pt x="207620" y="324130"/>
                </a:cubicBezTo>
                <a:cubicBezTo>
                  <a:pt x="240527" y="344389"/>
                  <a:pt x="265516" y="389224"/>
                  <a:pt x="279090" y="422748"/>
                </a:cubicBezTo>
                <a:cubicBezTo>
                  <a:pt x="284643" y="436219"/>
                  <a:pt x="303564" y="436733"/>
                  <a:pt x="309631" y="423467"/>
                </a:cubicBezTo>
                <a:lnTo>
                  <a:pt x="501518" y="0"/>
                </a:lnTo>
                <a:cubicBezTo>
                  <a:pt x="1699319" y="638492"/>
                  <a:pt x="2244644" y="1641836"/>
                  <a:pt x="2244644" y="1641836"/>
                </a:cubicBezTo>
                <a:lnTo>
                  <a:pt x="1530262" y="1641836"/>
                </a:lnTo>
                <a:cubicBezTo>
                  <a:pt x="1530467" y="1642555"/>
                  <a:pt x="1530776" y="1643070"/>
                  <a:pt x="1531187" y="1643790"/>
                </a:cubicBezTo>
                <a:cubicBezTo>
                  <a:pt x="1549800" y="1670835"/>
                  <a:pt x="1575508" y="1716287"/>
                  <a:pt x="1582090" y="1770789"/>
                </a:cubicBezTo>
                <a:cubicBezTo>
                  <a:pt x="1592476" y="1859020"/>
                  <a:pt x="1484192" y="1900667"/>
                  <a:pt x="1434319" y="1903341"/>
                </a:cubicBezTo>
                <a:cubicBezTo>
                  <a:pt x="1384444" y="1906014"/>
                  <a:pt x="1293848" y="1850073"/>
                  <a:pt x="1304234" y="1763282"/>
                </a:cubicBezTo>
                <a:cubicBezTo>
                  <a:pt x="1308553" y="1725234"/>
                  <a:pt x="1339095" y="1683792"/>
                  <a:pt x="1363775" y="1657261"/>
                </a:cubicBezTo>
                <a:cubicBezTo>
                  <a:pt x="1368094" y="1652633"/>
                  <a:pt x="1369122" y="1646874"/>
                  <a:pt x="1367888" y="1641836"/>
                </a:cubicBezTo>
                <a:lnTo>
                  <a:pt x="686001" y="1641836"/>
                </a:lnTo>
                <a:cubicBezTo>
                  <a:pt x="686001" y="1641836"/>
                  <a:pt x="452981" y="1356268"/>
                  <a:pt x="0" y="1097848"/>
                </a:cubicBezTo>
                <a:lnTo>
                  <a:pt x="239087" y="602809"/>
                </a:lnTo>
                <a:cubicBezTo>
                  <a:pt x="244846" y="590777"/>
                  <a:pt x="234460" y="577203"/>
                  <a:pt x="221091" y="579465"/>
                </a:cubicBezTo>
                <a:lnTo>
                  <a:pt x="221091" y="579465"/>
                </a:lnTo>
                <a:close/>
              </a:path>
            </a:pathLst>
          </a:custGeom>
          <a:solidFill>
            <a:srgbClr val="37C2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3" name="Google Shape;263;p42"/>
          <p:cNvCxnSpPr/>
          <p:nvPr/>
        </p:nvCxnSpPr>
        <p:spPr>
          <a:xfrm flipH="1">
            <a:off x="7625500" y="3673925"/>
            <a:ext cx="14100" cy="98550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dot"/>
            <a:miter lim="800000"/>
            <a:headEnd len="med" w="med" type="oval"/>
            <a:tailEnd len="sm" w="sm" type="none"/>
          </a:ln>
        </p:spPr>
      </p:cxnSp>
      <p:cxnSp>
        <p:nvCxnSpPr>
          <p:cNvPr id="264" name="Google Shape;264;p42"/>
          <p:cNvCxnSpPr/>
          <p:nvPr/>
        </p:nvCxnSpPr>
        <p:spPr>
          <a:xfrm flipH="1">
            <a:off x="1277559" y="3768249"/>
            <a:ext cx="10200" cy="94380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dot"/>
            <a:miter lim="800000"/>
            <a:headEnd len="med" w="med" type="oval"/>
            <a:tailEnd len="sm" w="sm" type="none"/>
          </a:ln>
        </p:spPr>
      </p:cxnSp>
      <p:cxnSp>
        <p:nvCxnSpPr>
          <p:cNvPr id="265" name="Google Shape;265;p42"/>
          <p:cNvCxnSpPr/>
          <p:nvPr/>
        </p:nvCxnSpPr>
        <p:spPr>
          <a:xfrm>
            <a:off x="3033564" y="1923933"/>
            <a:ext cx="33600" cy="159150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dot"/>
            <a:miter lim="800000"/>
            <a:headEnd len="med" w="med" type="oval"/>
            <a:tailEnd len="sm" w="sm" type="none"/>
          </a:ln>
        </p:spPr>
      </p:cxnSp>
      <p:cxnSp>
        <p:nvCxnSpPr>
          <p:cNvPr id="266" name="Google Shape;266;p42"/>
          <p:cNvCxnSpPr/>
          <p:nvPr/>
        </p:nvCxnSpPr>
        <p:spPr>
          <a:xfrm>
            <a:off x="5908192" y="2115778"/>
            <a:ext cx="25800" cy="119610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dot"/>
            <a:miter lim="800000"/>
            <a:headEnd len="med" w="med" type="oval"/>
            <a:tailEnd len="sm" w="sm" type="none"/>
          </a:ln>
        </p:spPr>
      </p:cxnSp>
      <p:sp>
        <p:nvSpPr>
          <p:cNvPr id="267" name="Google Shape;267;p42"/>
          <p:cNvSpPr/>
          <p:nvPr/>
        </p:nvSpPr>
        <p:spPr>
          <a:xfrm>
            <a:off x="-152400" y="2042550"/>
            <a:ext cx="26883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BA1DA"/>
                </a:solidFill>
                <a:latin typeface="Proxima Nova"/>
                <a:ea typeface="Proxima Nova"/>
                <a:cs typeface="Proxima Nova"/>
                <a:sym typeface="Proxima Nova"/>
              </a:rPr>
              <a:t>Encourage Core Values</a:t>
            </a:r>
            <a:endParaRPr>
              <a:solidFill>
                <a:srgbClr val="3BA1DA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68" name="Google Shape;268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14951" y="1923954"/>
            <a:ext cx="522335" cy="870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751674">
            <a:off x="2044813" y="2518581"/>
            <a:ext cx="525550" cy="865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607967">
            <a:off x="6379904" y="2433314"/>
            <a:ext cx="525152" cy="8661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42"/>
          <p:cNvSpPr txBox="1"/>
          <p:nvPr/>
        </p:nvSpPr>
        <p:spPr>
          <a:xfrm>
            <a:off x="152449" y="2344245"/>
            <a:ext cx="2208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82945"/>
              </a:buClr>
              <a:buSzPts val="1200"/>
              <a:buFont typeface="Arial"/>
              <a:buChar char="●"/>
            </a:pPr>
            <a:r>
              <a:rPr lang="en" sz="1200">
                <a:solidFill>
                  <a:srgbClr val="182945"/>
                </a:solidFill>
              </a:rPr>
              <a:t>INSERT COMPANY VALUES</a:t>
            </a:r>
            <a:endParaRPr sz="1100">
              <a:solidFill>
                <a:srgbClr val="182945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2" name="Google Shape;272;p42"/>
          <p:cNvSpPr/>
          <p:nvPr/>
        </p:nvSpPr>
        <p:spPr>
          <a:xfrm>
            <a:off x="2104450" y="816838"/>
            <a:ext cx="14157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BA1DA"/>
                </a:solidFill>
                <a:latin typeface="Proxima Nova"/>
                <a:ea typeface="Proxima Nova"/>
                <a:cs typeface="Proxima Nova"/>
                <a:sym typeface="Proxima Nova"/>
              </a:rPr>
              <a:t>Ease of Use</a:t>
            </a:r>
            <a:endParaRPr>
              <a:solidFill>
                <a:srgbClr val="3BA1DA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73" name="Google Shape;273;p42"/>
          <p:cNvSpPr txBox="1"/>
          <p:nvPr/>
        </p:nvSpPr>
        <p:spPr>
          <a:xfrm>
            <a:off x="2104449" y="1155545"/>
            <a:ext cx="2208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82945"/>
              </a:buClr>
              <a:buSzPts val="1200"/>
              <a:buFont typeface="Arial"/>
              <a:buChar char="●"/>
            </a:pPr>
            <a:r>
              <a:rPr lang="en" sz="1200">
                <a:solidFill>
                  <a:srgbClr val="182945"/>
                </a:solidFill>
              </a:rPr>
              <a:t>Make recognition easy for everyone</a:t>
            </a:r>
            <a:endParaRPr sz="1200">
              <a:solidFill>
                <a:srgbClr val="182945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82945"/>
              </a:buClr>
              <a:buSzPts val="1200"/>
              <a:buFont typeface="Barlow Semi Condensed"/>
              <a:buChar char="●"/>
            </a:pPr>
            <a:r>
              <a:rPr lang="en" sz="1200">
                <a:solidFill>
                  <a:srgbClr val="182945"/>
                </a:solidFill>
              </a:rPr>
              <a:t>Desktop &amp; Mobile App</a:t>
            </a:r>
            <a:endParaRPr sz="1200">
              <a:solidFill>
                <a:srgbClr val="182945"/>
              </a:solidFill>
            </a:endParaRPr>
          </a:p>
        </p:txBody>
      </p:sp>
      <p:sp>
        <p:nvSpPr>
          <p:cNvPr id="274" name="Google Shape;274;p42"/>
          <p:cNvSpPr/>
          <p:nvPr/>
        </p:nvSpPr>
        <p:spPr>
          <a:xfrm>
            <a:off x="1087782" y="3268261"/>
            <a:ext cx="2048238" cy="1746399"/>
          </a:xfrm>
          <a:custGeom>
            <a:rect b="b" l="l" r="r" t="t"/>
            <a:pathLst>
              <a:path extrusionOk="0" h="1903432" w="2244644">
                <a:moveTo>
                  <a:pt x="2023347" y="579465"/>
                </a:moveTo>
                <a:cubicBezTo>
                  <a:pt x="2055842" y="585018"/>
                  <a:pt x="2108082" y="588823"/>
                  <a:pt x="2160424" y="571959"/>
                </a:cubicBezTo>
                <a:cubicBezTo>
                  <a:pt x="2245467" y="544194"/>
                  <a:pt x="2237652" y="428815"/>
                  <a:pt x="2219244" y="382745"/>
                </a:cubicBezTo>
                <a:cubicBezTo>
                  <a:pt x="2200632" y="336676"/>
                  <a:pt x="2111681" y="278370"/>
                  <a:pt x="2036818" y="324130"/>
                </a:cubicBezTo>
                <a:cubicBezTo>
                  <a:pt x="2003911" y="344389"/>
                  <a:pt x="1978923" y="389224"/>
                  <a:pt x="1965349" y="422748"/>
                </a:cubicBezTo>
                <a:cubicBezTo>
                  <a:pt x="1959796" y="436219"/>
                  <a:pt x="1940875" y="436733"/>
                  <a:pt x="1934807" y="423467"/>
                </a:cubicBezTo>
                <a:lnTo>
                  <a:pt x="1742921" y="0"/>
                </a:lnTo>
                <a:cubicBezTo>
                  <a:pt x="545222" y="638492"/>
                  <a:pt x="0" y="1641836"/>
                  <a:pt x="0" y="1641836"/>
                </a:cubicBezTo>
                <a:lnTo>
                  <a:pt x="714383" y="1641836"/>
                </a:lnTo>
                <a:cubicBezTo>
                  <a:pt x="714177" y="1642555"/>
                  <a:pt x="713868" y="1643070"/>
                  <a:pt x="713457" y="1643790"/>
                </a:cubicBezTo>
                <a:cubicBezTo>
                  <a:pt x="694844" y="1670835"/>
                  <a:pt x="669136" y="1716287"/>
                  <a:pt x="662555" y="1770789"/>
                </a:cubicBezTo>
                <a:cubicBezTo>
                  <a:pt x="652168" y="1859020"/>
                  <a:pt x="760452" y="1900667"/>
                  <a:pt x="810326" y="1903341"/>
                </a:cubicBezTo>
                <a:cubicBezTo>
                  <a:pt x="860200" y="1906014"/>
                  <a:pt x="950796" y="1850073"/>
                  <a:pt x="940410" y="1763282"/>
                </a:cubicBezTo>
                <a:cubicBezTo>
                  <a:pt x="936091" y="1725234"/>
                  <a:pt x="905550" y="1683792"/>
                  <a:pt x="880870" y="1657261"/>
                </a:cubicBezTo>
                <a:cubicBezTo>
                  <a:pt x="876551" y="1652633"/>
                  <a:pt x="875522" y="1646874"/>
                  <a:pt x="876756" y="1641836"/>
                </a:cubicBezTo>
                <a:lnTo>
                  <a:pt x="1558644" y="1641836"/>
                </a:lnTo>
                <a:cubicBezTo>
                  <a:pt x="1558644" y="1641836"/>
                  <a:pt x="1791664" y="1356268"/>
                  <a:pt x="2244644" y="1097848"/>
                </a:cubicBezTo>
                <a:lnTo>
                  <a:pt x="2005557" y="602809"/>
                </a:lnTo>
                <a:cubicBezTo>
                  <a:pt x="1999592" y="590777"/>
                  <a:pt x="2009979" y="577203"/>
                  <a:pt x="2023347" y="579465"/>
                </a:cubicBezTo>
                <a:lnTo>
                  <a:pt x="2023347" y="579465"/>
                </a:lnTo>
                <a:close/>
              </a:path>
            </a:pathLst>
          </a:custGeom>
          <a:solidFill>
            <a:srgbClr val="0F517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42"/>
          <p:cNvSpPr/>
          <p:nvPr/>
        </p:nvSpPr>
        <p:spPr>
          <a:xfrm>
            <a:off x="2677477" y="2794619"/>
            <a:ext cx="2136997" cy="1480253"/>
          </a:xfrm>
          <a:custGeom>
            <a:rect b="b" l="l" r="r" t="t"/>
            <a:pathLst>
              <a:path extrusionOk="0" h="1595960" w="2341914">
                <a:moveTo>
                  <a:pt x="2084122" y="652054"/>
                </a:moveTo>
                <a:cubicBezTo>
                  <a:pt x="2110961" y="670359"/>
                  <a:pt x="2156105" y="695656"/>
                  <a:pt x="2210195" y="702134"/>
                </a:cubicBezTo>
                <a:cubicBezTo>
                  <a:pt x="2298015" y="712623"/>
                  <a:pt x="2339148" y="605882"/>
                  <a:pt x="2341822" y="556728"/>
                </a:cubicBezTo>
                <a:cubicBezTo>
                  <a:pt x="2344495" y="507676"/>
                  <a:pt x="2288965" y="418520"/>
                  <a:pt x="2202791" y="428803"/>
                </a:cubicBezTo>
                <a:cubicBezTo>
                  <a:pt x="2164948" y="433328"/>
                  <a:pt x="2123815" y="463150"/>
                  <a:pt x="2097490" y="487624"/>
                </a:cubicBezTo>
                <a:cubicBezTo>
                  <a:pt x="2087001" y="497393"/>
                  <a:pt x="2069725" y="489989"/>
                  <a:pt x="2069725" y="475490"/>
                </a:cubicBezTo>
                <a:lnTo>
                  <a:pt x="2075484" y="91"/>
                </a:lnTo>
                <a:cubicBezTo>
                  <a:pt x="2069725" y="91"/>
                  <a:pt x="2064275" y="-114"/>
                  <a:pt x="2058516" y="91"/>
                </a:cubicBezTo>
                <a:cubicBezTo>
                  <a:pt x="1228137" y="5130"/>
                  <a:pt x="545633" y="219538"/>
                  <a:pt x="0" y="510761"/>
                </a:cubicBezTo>
                <a:lnTo>
                  <a:pt x="189316" y="929498"/>
                </a:lnTo>
                <a:cubicBezTo>
                  <a:pt x="195280" y="942558"/>
                  <a:pt x="213996" y="942147"/>
                  <a:pt x="219446" y="928778"/>
                </a:cubicBezTo>
                <a:cubicBezTo>
                  <a:pt x="233123" y="895666"/>
                  <a:pt x="257700" y="851345"/>
                  <a:pt x="290093" y="831293"/>
                </a:cubicBezTo>
                <a:cubicBezTo>
                  <a:pt x="364030" y="786046"/>
                  <a:pt x="452055" y="843427"/>
                  <a:pt x="470257" y="889188"/>
                </a:cubicBezTo>
                <a:cubicBezTo>
                  <a:pt x="488664" y="934743"/>
                  <a:pt x="496376" y="1048888"/>
                  <a:pt x="412156" y="1076241"/>
                </a:cubicBezTo>
                <a:cubicBezTo>
                  <a:pt x="360431" y="1093209"/>
                  <a:pt x="308808" y="1089096"/>
                  <a:pt x="276724" y="1083645"/>
                </a:cubicBezTo>
                <a:cubicBezTo>
                  <a:pt x="263562" y="1081486"/>
                  <a:pt x="253278" y="1094854"/>
                  <a:pt x="259037" y="1106783"/>
                </a:cubicBezTo>
                <a:lnTo>
                  <a:pt x="495245" y="1595961"/>
                </a:lnTo>
                <a:cubicBezTo>
                  <a:pt x="868118" y="1383199"/>
                  <a:pt x="1391745" y="1189152"/>
                  <a:pt x="2058619" y="1192751"/>
                </a:cubicBezTo>
                <a:cubicBezTo>
                  <a:pt x="2060984" y="1192751"/>
                  <a:pt x="2063452" y="1192751"/>
                  <a:pt x="2065817" y="1192751"/>
                </a:cubicBezTo>
                <a:lnTo>
                  <a:pt x="2058619" y="665423"/>
                </a:lnTo>
                <a:cubicBezTo>
                  <a:pt x="2058310" y="652363"/>
                  <a:pt x="2073118" y="644445"/>
                  <a:pt x="2084122" y="652054"/>
                </a:cubicBezTo>
                <a:lnTo>
                  <a:pt x="2084122" y="652054"/>
                </a:lnTo>
                <a:close/>
              </a:path>
            </a:pathLst>
          </a:custGeom>
          <a:solidFill>
            <a:srgbClr val="137BB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42"/>
          <p:cNvSpPr/>
          <p:nvPr/>
        </p:nvSpPr>
        <p:spPr>
          <a:xfrm>
            <a:off x="6626025" y="1932125"/>
            <a:ext cx="24501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BA1DA"/>
                </a:solidFill>
                <a:latin typeface="Proxima Nova"/>
                <a:ea typeface="Proxima Nova"/>
                <a:cs typeface="Proxima Nova"/>
                <a:sym typeface="Proxima Nova"/>
              </a:rPr>
              <a:t>Workplace Connection</a:t>
            </a:r>
            <a:endParaRPr>
              <a:solidFill>
                <a:srgbClr val="3BA1DA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77" name="Google Shape;277;p42"/>
          <p:cNvSpPr/>
          <p:nvPr/>
        </p:nvSpPr>
        <p:spPr>
          <a:xfrm>
            <a:off x="4277879" y="2794619"/>
            <a:ext cx="2136996" cy="1480253"/>
          </a:xfrm>
          <a:custGeom>
            <a:rect b="b" l="l" r="r" t="t"/>
            <a:pathLst>
              <a:path extrusionOk="0" h="1595960" w="2341913">
                <a:moveTo>
                  <a:pt x="257793" y="652054"/>
                </a:moveTo>
                <a:cubicBezTo>
                  <a:pt x="230953" y="670359"/>
                  <a:pt x="185809" y="695656"/>
                  <a:pt x="131719" y="702134"/>
                </a:cubicBezTo>
                <a:cubicBezTo>
                  <a:pt x="43899" y="712623"/>
                  <a:pt x="2766" y="605882"/>
                  <a:pt x="92" y="556728"/>
                </a:cubicBezTo>
                <a:cubicBezTo>
                  <a:pt x="-2581" y="507676"/>
                  <a:pt x="52949" y="418520"/>
                  <a:pt x="139123" y="428803"/>
                </a:cubicBezTo>
                <a:cubicBezTo>
                  <a:pt x="176965" y="433328"/>
                  <a:pt x="218099" y="463150"/>
                  <a:pt x="244424" y="487624"/>
                </a:cubicBezTo>
                <a:cubicBezTo>
                  <a:pt x="254913" y="497393"/>
                  <a:pt x="272189" y="489989"/>
                  <a:pt x="272189" y="475490"/>
                </a:cubicBezTo>
                <a:lnTo>
                  <a:pt x="266431" y="91"/>
                </a:lnTo>
                <a:cubicBezTo>
                  <a:pt x="272189" y="91"/>
                  <a:pt x="277639" y="-114"/>
                  <a:pt x="283398" y="91"/>
                </a:cubicBezTo>
                <a:cubicBezTo>
                  <a:pt x="1113776" y="5130"/>
                  <a:pt x="1796281" y="219538"/>
                  <a:pt x="2341914" y="510761"/>
                </a:cubicBezTo>
                <a:lnTo>
                  <a:pt x="2152598" y="929498"/>
                </a:lnTo>
                <a:cubicBezTo>
                  <a:pt x="2146634" y="942558"/>
                  <a:pt x="2127918" y="942147"/>
                  <a:pt x="2122468" y="928778"/>
                </a:cubicBezTo>
                <a:cubicBezTo>
                  <a:pt x="2108791" y="895666"/>
                  <a:pt x="2084214" y="851345"/>
                  <a:pt x="2051822" y="831293"/>
                </a:cubicBezTo>
                <a:cubicBezTo>
                  <a:pt x="1977884" y="786046"/>
                  <a:pt x="1889859" y="843427"/>
                  <a:pt x="1871658" y="889188"/>
                </a:cubicBezTo>
                <a:cubicBezTo>
                  <a:pt x="1853250" y="934743"/>
                  <a:pt x="1845537" y="1048888"/>
                  <a:pt x="1929861" y="1076241"/>
                </a:cubicBezTo>
                <a:cubicBezTo>
                  <a:pt x="1981586" y="1093209"/>
                  <a:pt x="2033208" y="1089096"/>
                  <a:pt x="2065293" y="1083645"/>
                </a:cubicBezTo>
                <a:cubicBezTo>
                  <a:pt x="2078455" y="1081486"/>
                  <a:pt x="2088738" y="1094854"/>
                  <a:pt x="2082980" y="1106783"/>
                </a:cubicBezTo>
                <a:lnTo>
                  <a:pt x="1846874" y="1595961"/>
                </a:lnTo>
                <a:cubicBezTo>
                  <a:pt x="1474001" y="1383199"/>
                  <a:pt x="950375" y="1189152"/>
                  <a:pt x="283501" y="1192751"/>
                </a:cubicBezTo>
                <a:cubicBezTo>
                  <a:pt x="281136" y="1192751"/>
                  <a:pt x="278668" y="1192751"/>
                  <a:pt x="276302" y="1192751"/>
                </a:cubicBezTo>
                <a:lnTo>
                  <a:pt x="283501" y="665423"/>
                </a:lnTo>
                <a:cubicBezTo>
                  <a:pt x="283706" y="652363"/>
                  <a:pt x="268796" y="644445"/>
                  <a:pt x="257793" y="652054"/>
                </a:cubicBezTo>
                <a:lnTo>
                  <a:pt x="257793" y="652054"/>
                </a:lnTo>
                <a:close/>
              </a:path>
            </a:pathLst>
          </a:custGeom>
          <a:solidFill>
            <a:srgbClr val="209C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42"/>
          <p:cNvSpPr/>
          <p:nvPr/>
        </p:nvSpPr>
        <p:spPr>
          <a:xfrm>
            <a:off x="4404500" y="815775"/>
            <a:ext cx="30162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" sz="1600">
                <a:solidFill>
                  <a:srgbClr val="3BA1DA"/>
                </a:solidFill>
                <a:latin typeface="Proxima Nova"/>
                <a:ea typeface="Proxima Nova"/>
                <a:cs typeface="Proxima Nova"/>
                <a:sym typeface="Proxima Nova"/>
              </a:rPr>
              <a:t>Keeping Your Best People</a:t>
            </a:r>
            <a:endParaRPr>
              <a:solidFill>
                <a:srgbClr val="3BA1DA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79" name="Google Shape;279;p42"/>
          <p:cNvSpPr txBox="1"/>
          <p:nvPr/>
        </p:nvSpPr>
        <p:spPr>
          <a:xfrm>
            <a:off x="4739200" y="1130200"/>
            <a:ext cx="2886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82945"/>
              </a:buClr>
              <a:buSzPts val="1200"/>
              <a:buFont typeface="Barlow Semi Condensed"/>
              <a:buChar char="●"/>
            </a:pPr>
            <a:r>
              <a:rPr lang="en" sz="1200">
                <a:solidFill>
                  <a:srgbClr val="182945"/>
                </a:solidFill>
              </a:rPr>
              <a:t>Improve retention &amp; build recognition into the organization as part of a more positive and uplifting culture</a:t>
            </a:r>
            <a:endParaRPr sz="1200">
              <a:solidFill>
                <a:srgbClr val="182945"/>
              </a:solidFill>
            </a:endParaRPr>
          </a:p>
        </p:txBody>
      </p:sp>
      <p:sp>
        <p:nvSpPr>
          <p:cNvPr id="280" name="Google Shape;280;p42"/>
          <p:cNvSpPr txBox="1"/>
          <p:nvPr/>
        </p:nvSpPr>
        <p:spPr>
          <a:xfrm>
            <a:off x="6757575" y="2255850"/>
            <a:ext cx="24501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82945"/>
              </a:buClr>
              <a:buSzPts val="1200"/>
              <a:buFont typeface="Arial"/>
              <a:buChar char="●"/>
            </a:pPr>
            <a:r>
              <a:rPr lang="en" sz="1200">
                <a:solidFill>
                  <a:srgbClr val="182945"/>
                </a:solidFill>
              </a:rPr>
              <a:t>Get to know your colleagues</a:t>
            </a:r>
            <a:endParaRPr sz="1200">
              <a:solidFill>
                <a:srgbClr val="182945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82945"/>
              </a:buClr>
              <a:buSzPts val="1200"/>
              <a:buFont typeface="Barlow Semi Condensed"/>
              <a:buChar char="●"/>
            </a:pPr>
            <a:r>
              <a:rPr lang="en" sz="1200">
                <a:solidFill>
                  <a:srgbClr val="182945"/>
                </a:solidFill>
              </a:rPr>
              <a:t>Breakdown workplace silos</a:t>
            </a:r>
            <a:endParaRPr sz="1200">
              <a:solidFill>
                <a:srgbClr val="182945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82945"/>
              </a:buClr>
              <a:buSzPts val="1200"/>
              <a:buFont typeface="Barlow Semi Condensed"/>
              <a:buChar char="●"/>
            </a:pPr>
            <a:r>
              <a:rPr lang="en" sz="1200">
                <a:solidFill>
                  <a:srgbClr val="182945"/>
                </a:solidFill>
              </a:rPr>
              <a:t>Celebrate successes &amp; achievements</a:t>
            </a:r>
            <a:endParaRPr sz="1200">
              <a:solidFill>
                <a:srgbClr val="182945"/>
              </a:solidFill>
            </a:endParaRPr>
          </a:p>
        </p:txBody>
      </p:sp>
      <p:sp>
        <p:nvSpPr>
          <p:cNvPr id="281" name="Google Shape;281;p42"/>
          <p:cNvSpPr/>
          <p:nvPr/>
        </p:nvSpPr>
        <p:spPr>
          <a:xfrm>
            <a:off x="8083425" y="-18900"/>
            <a:ext cx="708600" cy="750600"/>
          </a:xfrm>
          <a:prstGeom prst="rect">
            <a:avLst/>
          </a:prstGeom>
          <a:solidFill>
            <a:srgbClr val="3BA1D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2" name="Google Shape;282;p42"/>
          <p:cNvPicPr preferRelativeResize="0"/>
          <p:nvPr/>
        </p:nvPicPr>
        <p:blipFill rotWithShape="1">
          <a:blip r:embed="rId4">
            <a:alphaModFix/>
          </a:blip>
          <a:srcRect b="0" l="0" r="85346" t="0"/>
          <a:stretch/>
        </p:blipFill>
        <p:spPr>
          <a:xfrm>
            <a:off x="8298343" y="143250"/>
            <a:ext cx="347956" cy="42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4F4"/>
        </a:solid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3"/>
          <p:cNvSpPr/>
          <p:nvPr/>
        </p:nvSpPr>
        <p:spPr>
          <a:xfrm>
            <a:off x="0" y="0"/>
            <a:ext cx="9144000" cy="562500"/>
          </a:xfrm>
          <a:prstGeom prst="rect">
            <a:avLst/>
          </a:prstGeom>
          <a:solidFill>
            <a:srgbClr val="1A2F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43"/>
          <p:cNvSpPr txBox="1"/>
          <p:nvPr/>
        </p:nvSpPr>
        <p:spPr>
          <a:xfrm>
            <a:off x="121225" y="0"/>
            <a:ext cx="78750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5715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Program Objectives Within [COMPANY NAME]</a:t>
            </a:r>
            <a:endParaRPr b="1" sz="24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89" name="Google Shape;289;p43"/>
          <p:cNvSpPr/>
          <p:nvPr/>
        </p:nvSpPr>
        <p:spPr>
          <a:xfrm>
            <a:off x="5947998" y="3268261"/>
            <a:ext cx="2048238" cy="1746399"/>
          </a:xfrm>
          <a:custGeom>
            <a:rect b="b" l="l" r="r" t="t"/>
            <a:pathLst>
              <a:path extrusionOk="0" h="1903432" w="2244644">
                <a:moveTo>
                  <a:pt x="221091" y="579465"/>
                </a:moveTo>
                <a:cubicBezTo>
                  <a:pt x="188596" y="585018"/>
                  <a:pt x="136357" y="588823"/>
                  <a:pt x="84015" y="571959"/>
                </a:cubicBezTo>
                <a:cubicBezTo>
                  <a:pt x="-1028" y="544194"/>
                  <a:pt x="6787" y="428815"/>
                  <a:pt x="25194" y="382745"/>
                </a:cubicBezTo>
                <a:cubicBezTo>
                  <a:pt x="43807" y="336676"/>
                  <a:pt x="132758" y="278370"/>
                  <a:pt x="207620" y="324130"/>
                </a:cubicBezTo>
                <a:cubicBezTo>
                  <a:pt x="240527" y="344389"/>
                  <a:pt x="265516" y="389224"/>
                  <a:pt x="279090" y="422748"/>
                </a:cubicBezTo>
                <a:cubicBezTo>
                  <a:pt x="284643" y="436219"/>
                  <a:pt x="303564" y="436733"/>
                  <a:pt x="309631" y="423467"/>
                </a:cubicBezTo>
                <a:lnTo>
                  <a:pt x="501518" y="0"/>
                </a:lnTo>
                <a:cubicBezTo>
                  <a:pt x="1699319" y="638492"/>
                  <a:pt x="2244644" y="1641836"/>
                  <a:pt x="2244644" y="1641836"/>
                </a:cubicBezTo>
                <a:lnTo>
                  <a:pt x="1530262" y="1641836"/>
                </a:lnTo>
                <a:cubicBezTo>
                  <a:pt x="1530467" y="1642555"/>
                  <a:pt x="1530776" y="1643070"/>
                  <a:pt x="1531187" y="1643790"/>
                </a:cubicBezTo>
                <a:cubicBezTo>
                  <a:pt x="1549800" y="1670835"/>
                  <a:pt x="1575508" y="1716287"/>
                  <a:pt x="1582090" y="1770789"/>
                </a:cubicBezTo>
                <a:cubicBezTo>
                  <a:pt x="1592476" y="1859020"/>
                  <a:pt x="1484192" y="1900667"/>
                  <a:pt x="1434319" y="1903341"/>
                </a:cubicBezTo>
                <a:cubicBezTo>
                  <a:pt x="1384444" y="1906014"/>
                  <a:pt x="1293848" y="1850073"/>
                  <a:pt x="1304234" y="1763282"/>
                </a:cubicBezTo>
                <a:cubicBezTo>
                  <a:pt x="1308553" y="1725234"/>
                  <a:pt x="1339095" y="1683792"/>
                  <a:pt x="1363775" y="1657261"/>
                </a:cubicBezTo>
                <a:cubicBezTo>
                  <a:pt x="1368094" y="1652633"/>
                  <a:pt x="1369122" y="1646874"/>
                  <a:pt x="1367888" y="1641836"/>
                </a:cubicBezTo>
                <a:lnTo>
                  <a:pt x="686001" y="1641836"/>
                </a:lnTo>
                <a:cubicBezTo>
                  <a:pt x="686001" y="1641836"/>
                  <a:pt x="452981" y="1356268"/>
                  <a:pt x="0" y="1097848"/>
                </a:cubicBezTo>
                <a:lnTo>
                  <a:pt x="239087" y="602809"/>
                </a:lnTo>
                <a:cubicBezTo>
                  <a:pt x="244846" y="590777"/>
                  <a:pt x="234460" y="577203"/>
                  <a:pt x="221091" y="579465"/>
                </a:cubicBezTo>
                <a:lnTo>
                  <a:pt x="221091" y="579465"/>
                </a:lnTo>
                <a:close/>
              </a:path>
            </a:pathLst>
          </a:custGeom>
          <a:solidFill>
            <a:srgbClr val="37C2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0" name="Google Shape;290;p43"/>
          <p:cNvCxnSpPr/>
          <p:nvPr/>
        </p:nvCxnSpPr>
        <p:spPr>
          <a:xfrm flipH="1">
            <a:off x="7625450" y="3313525"/>
            <a:ext cx="5400" cy="134610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dot"/>
            <a:miter lim="800000"/>
            <a:headEnd len="med" w="med" type="oval"/>
            <a:tailEnd len="sm" w="sm" type="none"/>
          </a:ln>
        </p:spPr>
      </p:cxnSp>
      <p:cxnSp>
        <p:nvCxnSpPr>
          <p:cNvPr id="291" name="Google Shape;291;p43"/>
          <p:cNvCxnSpPr/>
          <p:nvPr/>
        </p:nvCxnSpPr>
        <p:spPr>
          <a:xfrm flipH="1">
            <a:off x="1277559" y="3768249"/>
            <a:ext cx="10200" cy="94380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dot"/>
            <a:miter lim="800000"/>
            <a:headEnd len="med" w="med" type="oval"/>
            <a:tailEnd len="sm" w="sm" type="none"/>
          </a:ln>
        </p:spPr>
      </p:cxnSp>
      <p:cxnSp>
        <p:nvCxnSpPr>
          <p:cNvPr id="292" name="Google Shape;292;p43"/>
          <p:cNvCxnSpPr/>
          <p:nvPr/>
        </p:nvCxnSpPr>
        <p:spPr>
          <a:xfrm>
            <a:off x="3033564" y="1923933"/>
            <a:ext cx="33600" cy="159150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dot"/>
            <a:miter lim="800000"/>
            <a:headEnd len="med" w="med" type="oval"/>
            <a:tailEnd len="sm" w="sm" type="none"/>
          </a:ln>
        </p:spPr>
      </p:cxnSp>
      <p:cxnSp>
        <p:nvCxnSpPr>
          <p:cNvPr id="293" name="Google Shape;293;p43"/>
          <p:cNvCxnSpPr/>
          <p:nvPr/>
        </p:nvCxnSpPr>
        <p:spPr>
          <a:xfrm>
            <a:off x="5908192" y="2115778"/>
            <a:ext cx="25800" cy="119610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dot"/>
            <a:miter lim="800000"/>
            <a:headEnd len="med" w="med" type="oval"/>
            <a:tailEnd len="sm" w="sm" type="none"/>
          </a:ln>
        </p:spPr>
      </p:cxnSp>
      <p:sp>
        <p:nvSpPr>
          <p:cNvPr id="294" name="Google Shape;294;p43"/>
          <p:cNvSpPr/>
          <p:nvPr/>
        </p:nvSpPr>
        <p:spPr>
          <a:xfrm>
            <a:off x="-76200" y="2042550"/>
            <a:ext cx="26883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BA1DA"/>
                </a:solidFill>
                <a:latin typeface="Proxima Nova"/>
                <a:ea typeface="Proxima Nova"/>
                <a:cs typeface="Proxima Nova"/>
                <a:sym typeface="Proxima Nova"/>
              </a:rPr>
              <a:t>Encourage Core Values</a:t>
            </a:r>
            <a:endParaRPr>
              <a:solidFill>
                <a:srgbClr val="3BA1DA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95" name="Google Shape;295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14951" y="1923954"/>
            <a:ext cx="522335" cy="870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751674">
            <a:off x="2044813" y="2518581"/>
            <a:ext cx="525550" cy="865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607967">
            <a:off x="6379904" y="2433314"/>
            <a:ext cx="525152" cy="86610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43"/>
          <p:cNvSpPr txBox="1"/>
          <p:nvPr/>
        </p:nvSpPr>
        <p:spPr>
          <a:xfrm>
            <a:off x="228649" y="2344245"/>
            <a:ext cx="2208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82945"/>
              </a:buClr>
              <a:buSzPts val="1200"/>
              <a:buFont typeface="Arial"/>
              <a:buChar char="●"/>
            </a:pPr>
            <a:r>
              <a:rPr lang="en" sz="1200">
                <a:solidFill>
                  <a:srgbClr val="182945"/>
                </a:solidFill>
              </a:rPr>
              <a:t>INSERT COMPANY VALUES</a:t>
            </a:r>
            <a:endParaRPr sz="1100">
              <a:solidFill>
                <a:srgbClr val="182945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9" name="Google Shape;299;p43"/>
          <p:cNvSpPr/>
          <p:nvPr/>
        </p:nvSpPr>
        <p:spPr>
          <a:xfrm>
            <a:off x="2104450" y="816838"/>
            <a:ext cx="14157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BA1DA"/>
                </a:solidFill>
                <a:latin typeface="Proxima Nova"/>
                <a:ea typeface="Proxima Nova"/>
                <a:cs typeface="Proxima Nova"/>
                <a:sym typeface="Proxima Nova"/>
              </a:rPr>
              <a:t>Ease of Use</a:t>
            </a:r>
            <a:endParaRPr>
              <a:solidFill>
                <a:srgbClr val="3BA1DA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00" name="Google Shape;300;p43"/>
          <p:cNvSpPr txBox="1"/>
          <p:nvPr/>
        </p:nvSpPr>
        <p:spPr>
          <a:xfrm>
            <a:off x="2104449" y="1155545"/>
            <a:ext cx="2208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82945"/>
              </a:buClr>
              <a:buSzPts val="1200"/>
              <a:buFont typeface="Arial"/>
              <a:buChar char="●"/>
            </a:pPr>
            <a:r>
              <a:rPr lang="en" sz="1200">
                <a:solidFill>
                  <a:srgbClr val="182945"/>
                </a:solidFill>
              </a:rPr>
              <a:t>Make recognition easy for everyone</a:t>
            </a:r>
            <a:endParaRPr sz="1200">
              <a:solidFill>
                <a:srgbClr val="182945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82945"/>
              </a:buClr>
              <a:buSzPts val="1200"/>
              <a:buFont typeface="Barlow Semi Condensed"/>
              <a:buChar char="●"/>
            </a:pPr>
            <a:r>
              <a:rPr lang="en" sz="1200">
                <a:solidFill>
                  <a:srgbClr val="182945"/>
                </a:solidFill>
              </a:rPr>
              <a:t>Desktop &amp; Mobile App</a:t>
            </a:r>
            <a:endParaRPr sz="1200">
              <a:solidFill>
                <a:srgbClr val="182945"/>
              </a:solidFill>
            </a:endParaRPr>
          </a:p>
        </p:txBody>
      </p:sp>
      <p:sp>
        <p:nvSpPr>
          <p:cNvPr id="301" name="Google Shape;301;p43"/>
          <p:cNvSpPr/>
          <p:nvPr/>
        </p:nvSpPr>
        <p:spPr>
          <a:xfrm>
            <a:off x="1087782" y="3268261"/>
            <a:ext cx="2048238" cy="1746399"/>
          </a:xfrm>
          <a:custGeom>
            <a:rect b="b" l="l" r="r" t="t"/>
            <a:pathLst>
              <a:path extrusionOk="0" h="1903432" w="2244644">
                <a:moveTo>
                  <a:pt x="2023347" y="579465"/>
                </a:moveTo>
                <a:cubicBezTo>
                  <a:pt x="2055842" y="585018"/>
                  <a:pt x="2108082" y="588823"/>
                  <a:pt x="2160424" y="571959"/>
                </a:cubicBezTo>
                <a:cubicBezTo>
                  <a:pt x="2245467" y="544194"/>
                  <a:pt x="2237652" y="428815"/>
                  <a:pt x="2219244" y="382745"/>
                </a:cubicBezTo>
                <a:cubicBezTo>
                  <a:pt x="2200632" y="336676"/>
                  <a:pt x="2111681" y="278370"/>
                  <a:pt x="2036818" y="324130"/>
                </a:cubicBezTo>
                <a:cubicBezTo>
                  <a:pt x="2003911" y="344389"/>
                  <a:pt x="1978923" y="389224"/>
                  <a:pt x="1965349" y="422748"/>
                </a:cubicBezTo>
                <a:cubicBezTo>
                  <a:pt x="1959796" y="436219"/>
                  <a:pt x="1940875" y="436733"/>
                  <a:pt x="1934807" y="423467"/>
                </a:cubicBezTo>
                <a:lnTo>
                  <a:pt x="1742921" y="0"/>
                </a:lnTo>
                <a:cubicBezTo>
                  <a:pt x="545222" y="638492"/>
                  <a:pt x="0" y="1641836"/>
                  <a:pt x="0" y="1641836"/>
                </a:cubicBezTo>
                <a:lnTo>
                  <a:pt x="714383" y="1641836"/>
                </a:lnTo>
                <a:cubicBezTo>
                  <a:pt x="714177" y="1642555"/>
                  <a:pt x="713868" y="1643070"/>
                  <a:pt x="713457" y="1643790"/>
                </a:cubicBezTo>
                <a:cubicBezTo>
                  <a:pt x="694844" y="1670835"/>
                  <a:pt x="669136" y="1716287"/>
                  <a:pt x="662555" y="1770789"/>
                </a:cubicBezTo>
                <a:cubicBezTo>
                  <a:pt x="652168" y="1859020"/>
                  <a:pt x="760452" y="1900667"/>
                  <a:pt x="810326" y="1903341"/>
                </a:cubicBezTo>
                <a:cubicBezTo>
                  <a:pt x="860200" y="1906014"/>
                  <a:pt x="950796" y="1850073"/>
                  <a:pt x="940410" y="1763282"/>
                </a:cubicBezTo>
                <a:cubicBezTo>
                  <a:pt x="936091" y="1725234"/>
                  <a:pt x="905550" y="1683792"/>
                  <a:pt x="880870" y="1657261"/>
                </a:cubicBezTo>
                <a:cubicBezTo>
                  <a:pt x="876551" y="1652633"/>
                  <a:pt x="875522" y="1646874"/>
                  <a:pt x="876756" y="1641836"/>
                </a:cubicBezTo>
                <a:lnTo>
                  <a:pt x="1558644" y="1641836"/>
                </a:lnTo>
                <a:cubicBezTo>
                  <a:pt x="1558644" y="1641836"/>
                  <a:pt x="1791664" y="1356268"/>
                  <a:pt x="2244644" y="1097848"/>
                </a:cubicBezTo>
                <a:lnTo>
                  <a:pt x="2005557" y="602809"/>
                </a:lnTo>
                <a:cubicBezTo>
                  <a:pt x="1999592" y="590777"/>
                  <a:pt x="2009979" y="577203"/>
                  <a:pt x="2023347" y="579465"/>
                </a:cubicBezTo>
                <a:lnTo>
                  <a:pt x="2023347" y="579465"/>
                </a:lnTo>
                <a:close/>
              </a:path>
            </a:pathLst>
          </a:custGeom>
          <a:solidFill>
            <a:srgbClr val="0F517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43"/>
          <p:cNvSpPr/>
          <p:nvPr/>
        </p:nvSpPr>
        <p:spPr>
          <a:xfrm>
            <a:off x="2677477" y="2794619"/>
            <a:ext cx="2136997" cy="1480253"/>
          </a:xfrm>
          <a:custGeom>
            <a:rect b="b" l="l" r="r" t="t"/>
            <a:pathLst>
              <a:path extrusionOk="0" h="1595960" w="2341914">
                <a:moveTo>
                  <a:pt x="2084122" y="652054"/>
                </a:moveTo>
                <a:cubicBezTo>
                  <a:pt x="2110961" y="670359"/>
                  <a:pt x="2156105" y="695656"/>
                  <a:pt x="2210195" y="702134"/>
                </a:cubicBezTo>
                <a:cubicBezTo>
                  <a:pt x="2298015" y="712623"/>
                  <a:pt x="2339148" y="605882"/>
                  <a:pt x="2341822" y="556728"/>
                </a:cubicBezTo>
                <a:cubicBezTo>
                  <a:pt x="2344495" y="507676"/>
                  <a:pt x="2288965" y="418520"/>
                  <a:pt x="2202791" y="428803"/>
                </a:cubicBezTo>
                <a:cubicBezTo>
                  <a:pt x="2164948" y="433328"/>
                  <a:pt x="2123815" y="463150"/>
                  <a:pt x="2097490" y="487624"/>
                </a:cubicBezTo>
                <a:cubicBezTo>
                  <a:pt x="2087001" y="497393"/>
                  <a:pt x="2069725" y="489989"/>
                  <a:pt x="2069725" y="475490"/>
                </a:cubicBezTo>
                <a:lnTo>
                  <a:pt x="2075484" y="91"/>
                </a:lnTo>
                <a:cubicBezTo>
                  <a:pt x="2069725" y="91"/>
                  <a:pt x="2064275" y="-114"/>
                  <a:pt x="2058516" y="91"/>
                </a:cubicBezTo>
                <a:cubicBezTo>
                  <a:pt x="1228137" y="5130"/>
                  <a:pt x="545633" y="219538"/>
                  <a:pt x="0" y="510761"/>
                </a:cubicBezTo>
                <a:lnTo>
                  <a:pt x="189316" y="929498"/>
                </a:lnTo>
                <a:cubicBezTo>
                  <a:pt x="195280" y="942558"/>
                  <a:pt x="213996" y="942147"/>
                  <a:pt x="219446" y="928778"/>
                </a:cubicBezTo>
                <a:cubicBezTo>
                  <a:pt x="233123" y="895666"/>
                  <a:pt x="257700" y="851345"/>
                  <a:pt x="290093" y="831293"/>
                </a:cubicBezTo>
                <a:cubicBezTo>
                  <a:pt x="364030" y="786046"/>
                  <a:pt x="452055" y="843427"/>
                  <a:pt x="470257" y="889188"/>
                </a:cubicBezTo>
                <a:cubicBezTo>
                  <a:pt x="488664" y="934743"/>
                  <a:pt x="496376" y="1048888"/>
                  <a:pt x="412156" y="1076241"/>
                </a:cubicBezTo>
                <a:cubicBezTo>
                  <a:pt x="360431" y="1093209"/>
                  <a:pt x="308808" y="1089096"/>
                  <a:pt x="276724" y="1083645"/>
                </a:cubicBezTo>
                <a:cubicBezTo>
                  <a:pt x="263562" y="1081486"/>
                  <a:pt x="253278" y="1094854"/>
                  <a:pt x="259037" y="1106783"/>
                </a:cubicBezTo>
                <a:lnTo>
                  <a:pt x="495245" y="1595961"/>
                </a:lnTo>
                <a:cubicBezTo>
                  <a:pt x="868118" y="1383199"/>
                  <a:pt x="1391745" y="1189152"/>
                  <a:pt x="2058619" y="1192751"/>
                </a:cubicBezTo>
                <a:cubicBezTo>
                  <a:pt x="2060984" y="1192751"/>
                  <a:pt x="2063452" y="1192751"/>
                  <a:pt x="2065817" y="1192751"/>
                </a:cubicBezTo>
                <a:lnTo>
                  <a:pt x="2058619" y="665423"/>
                </a:lnTo>
                <a:cubicBezTo>
                  <a:pt x="2058310" y="652363"/>
                  <a:pt x="2073118" y="644445"/>
                  <a:pt x="2084122" y="652054"/>
                </a:cubicBezTo>
                <a:lnTo>
                  <a:pt x="2084122" y="652054"/>
                </a:lnTo>
                <a:close/>
              </a:path>
            </a:pathLst>
          </a:custGeom>
          <a:solidFill>
            <a:srgbClr val="137BB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43"/>
          <p:cNvSpPr/>
          <p:nvPr/>
        </p:nvSpPr>
        <p:spPr>
          <a:xfrm>
            <a:off x="6626025" y="1932125"/>
            <a:ext cx="24501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BA1DA"/>
                </a:solidFill>
                <a:latin typeface="Proxima Nova"/>
                <a:ea typeface="Proxima Nova"/>
                <a:cs typeface="Proxima Nova"/>
                <a:sym typeface="Proxima Nova"/>
              </a:rPr>
              <a:t>Workplace Connection</a:t>
            </a:r>
            <a:endParaRPr>
              <a:solidFill>
                <a:srgbClr val="3BA1DA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04" name="Google Shape;304;p43"/>
          <p:cNvSpPr/>
          <p:nvPr/>
        </p:nvSpPr>
        <p:spPr>
          <a:xfrm>
            <a:off x="4277879" y="2794619"/>
            <a:ext cx="2136996" cy="1480253"/>
          </a:xfrm>
          <a:custGeom>
            <a:rect b="b" l="l" r="r" t="t"/>
            <a:pathLst>
              <a:path extrusionOk="0" h="1595960" w="2341913">
                <a:moveTo>
                  <a:pt x="257793" y="652054"/>
                </a:moveTo>
                <a:cubicBezTo>
                  <a:pt x="230953" y="670359"/>
                  <a:pt x="185809" y="695656"/>
                  <a:pt x="131719" y="702134"/>
                </a:cubicBezTo>
                <a:cubicBezTo>
                  <a:pt x="43899" y="712623"/>
                  <a:pt x="2766" y="605882"/>
                  <a:pt x="92" y="556728"/>
                </a:cubicBezTo>
                <a:cubicBezTo>
                  <a:pt x="-2581" y="507676"/>
                  <a:pt x="52949" y="418520"/>
                  <a:pt x="139123" y="428803"/>
                </a:cubicBezTo>
                <a:cubicBezTo>
                  <a:pt x="176965" y="433328"/>
                  <a:pt x="218099" y="463150"/>
                  <a:pt x="244424" y="487624"/>
                </a:cubicBezTo>
                <a:cubicBezTo>
                  <a:pt x="254913" y="497393"/>
                  <a:pt x="272189" y="489989"/>
                  <a:pt x="272189" y="475490"/>
                </a:cubicBezTo>
                <a:lnTo>
                  <a:pt x="266431" y="91"/>
                </a:lnTo>
                <a:cubicBezTo>
                  <a:pt x="272189" y="91"/>
                  <a:pt x="277639" y="-114"/>
                  <a:pt x="283398" y="91"/>
                </a:cubicBezTo>
                <a:cubicBezTo>
                  <a:pt x="1113776" y="5130"/>
                  <a:pt x="1796281" y="219538"/>
                  <a:pt x="2341914" y="510761"/>
                </a:cubicBezTo>
                <a:lnTo>
                  <a:pt x="2152598" y="929498"/>
                </a:lnTo>
                <a:cubicBezTo>
                  <a:pt x="2146634" y="942558"/>
                  <a:pt x="2127918" y="942147"/>
                  <a:pt x="2122468" y="928778"/>
                </a:cubicBezTo>
                <a:cubicBezTo>
                  <a:pt x="2108791" y="895666"/>
                  <a:pt x="2084214" y="851345"/>
                  <a:pt x="2051822" y="831293"/>
                </a:cubicBezTo>
                <a:cubicBezTo>
                  <a:pt x="1977884" y="786046"/>
                  <a:pt x="1889859" y="843427"/>
                  <a:pt x="1871658" y="889188"/>
                </a:cubicBezTo>
                <a:cubicBezTo>
                  <a:pt x="1853250" y="934743"/>
                  <a:pt x="1845537" y="1048888"/>
                  <a:pt x="1929861" y="1076241"/>
                </a:cubicBezTo>
                <a:cubicBezTo>
                  <a:pt x="1981586" y="1093209"/>
                  <a:pt x="2033208" y="1089096"/>
                  <a:pt x="2065293" y="1083645"/>
                </a:cubicBezTo>
                <a:cubicBezTo>
                  <a:pt x="2078455" y="1081486"/>
                  <a:pt x="2088738" y="1094854"/>
                  <a:pt x="2082980" y="1106783"/>
                </a:cubicBezTo>
                <a:lnTo>
                  <a:pt x="1846874" y="1595961"/>
                </a:lnTo>
                <a:cubicBezTo>
                  <a:pt x="1474001" y="1383199"/>
                  <a:pt x="950375" y="1189152"/>
                  <a:pt x="283501" y="1192751"/>
                </a:cubicBezTo>
                <a:cubicBezTo>
                  <a:pt x="281136" y="1192751"/>
                  <a:pt x="278668" y="1192751"/>
                  <a:pt x="276302" y="1192751"/>
                </a:cubicBezTo>
                <a:lnTo>
                  <a:pt x="283501" y="665423"/>
                </a:lnTo>
                <a:cubicBezTo>
                  <a:pt x="283706" y="652363"/>
                  <a:pt x="268796" y="644445"/>
                  <a:pt x="257793" y="652054"/>
                </a:cubicBezTo>
                <a:lnTo>
                  <a:pt x="257793" y="652054"/>
                </a:lnTo>
                <a:close/>
              </a:path>
            </a:pathLst>
          </a:custGeom>
          <a:solidFill>
            <a:srgbClr val="209C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43"/>
          <p:cNvSpPr/>
          <p:nvPr/>
        </p:nvSpPr>
        <p:spPr>
          <a:xfrm>
            <a:off x="4404500" y="815775"/>
            <a:ext cx="30162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BA1DA"/>
                </a:solidFill>
                <a:latin typeface="Proxima Nova"/>
                <a:ea typeface="Proxima Nova"/>
                <a:cs typeface="Proxima Nova"/>
                <a:sym typeface="Proxima Nova"/>
              </a:rPr>
              <a:t>Celebrate Successes</a:t>
            </a:r>
            <a:endParaRPr>
              <a:solidFill>
                <a:srgbClr val="3BA1DA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06" name="Google Shape;306;p43"/>
          <p:cNvSpPr txBox="1"/>
          <p:nvPr/>
        </p:nvSpPr>
        <p:spPr>
          <a:xfrm>
            <a:off x="4739200" y="1130188"/>
            <a:ext cx="24501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82945"/>
              </a:buClr>
              <a:buSzPts val="1200"/>
              <a:buFont typeface="Barlow Semi Condensed"/>
              <a:buChar char="●"/>
            </a:pPr>
            <a:r>
              <a:rPr lang="en" sz="1200">
                <a:solidFill>
                  <a:srgbClr val="182945"/>
                </a:solidFill>
              </a:rPr>
              <a:t>Foster a more </a:t>
            </a:r>
            <a:r>
              <a:rPr lang="en" sz="1200">
                <a:solidFill>
                  <a:srgbClr val="182945"/>
                </a:solidFill>
              </a:rPr>
              <a:t>positive</a:t>
            </a:r>
            <a:r>
              <a:rPr lang="en" sz="1200">
                <a:solidFill>
                  <a:srgbClr val="182945"/>
                </a:solidFill>
              </a:rPr>
              <a:t> environment</a:t>
            </a:r>
            <a:endParaRPr sz="1200">
              <a:solidFill>
                <a:srgbClr val="182945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82945"/>
              </a:buClr>
              <a:buSzPts val="1200"/>
              <a:buFont typeface="Barlow Semi Condensed"/>
              <a:buChar char="●"/>
            </a:pPr>
            <a:r>
              <a:rPr lang="en" sz="1200">
                <a:solidFill>
                  <a:srgbClr val="182945"/>
                </a:solidFill>
              </a:rPr>
              <a:t>Showcase the value of your contributions</a:t>
            </a:r>
            <a:endParaRPr sz="1200">
              <a:solidFill>
                <a:srgbClr val="182945"/>
              </a:solidFill>
            </a:endParaRPr>
          </a:p>
        </p:txBody>
      </p:sp>
      <p:sp>
        <p:nvSpPr>
          <p:cNvPr id="307" name="Google Shape;307;p43"/>
          <p:cNvSpPr txBox="1"/>
          <p:nvPr/>
        </p:nvSpPr>
        <p:spPr>
          <a:xfrm>
            <a:off x="6757575" y="2255850"/>
            <a:ext cx="2450100" cy="12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82945"/>
              </a:buClr>
              <a:buSzPts val="1200"/>
              <a:buFont typeface="Arial"/>
              <a:buChar char="●"/>
            </a:pPr>
            <a:r>
              <a:rPr lang="en" sz="1200">
                <a:solidFill>
                  <a:srgbClr val="182945"/>
                </a:solidFill>
              </a:rPr>
              <a:t>Get to know your colleagues</a:t>
            </a:r>
            <a:endParaRPr sz="1200">
              <a:solidFill>
                <a:srgbClr val="182945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82945"/>
              </a:buClr>
              <a:buSzPts val="1200"/>
              <a:buFont typeface="Barlow Semi Condensed"/>
              <a:buChar char="●"/>
            </a:pPr>
            <a:r>
              <a:rPr lang="en" sz="1200">
                <a:solidFill>
                  <a:srgbClr val="182945"/>
                </a:solidFill>
              </a:rPr>
              <a:t>Breakdown workplace silos</a:t>
            </a:r>
            <a:endParaRPr sz="1200">
              <a:solidFill>
                <a:srgbClr val="182945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>
              <a:solidFill>
                <a:srgbClr val="182945"/>
              </a:solidFill>
            </a:endParaRPr>
          </a:p>
        </p:txBody>
      </p:sp>
      <p:sp>
        <p:nvSpPr>
          <p:cNvPr id="308" name="Google Shape;308;p43"/>
          <p:cNvSpPr/>
          <p:nvPr/>
        </p:nvSpPr>
        <p:spPr>
          <a:xfrm>
            <a:off x="8083425" y="-18900"/>
            <a:ext cx="708600" cy="750600"/>
          </a:xfrm>
          <a:prstGeom prst="rect">
            <a:avLst/>
          </a:prstGeom>
          <a:solidFill>
            <a:srgbClr val="3BA1D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9" name="Google Shape;309;p43"/>
          <p:cNvPicPr preferRelativeResize="0"/>
          <p:nvPr/>
        </p:nvPicPr>
        <p:blipFill rotWithShape="1">
          <a:blip r:embed="rId4">
            <a:alphaModFix/>
          </a:blip>
          <a:srcRect b="0" l="0" r="85346" t="0"/>
          <a:stretch/>
        </p:blipFill>
        <p:spPr>
          <a:xfrm>
            <a:off x="8298343" y="143250"/>
            <a:ext cx="347956" cy="42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4F4"/>
        </a:solid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4"/>
          <p:cNvSpPr/>
          <p:nvPr/>
        </p:nvSpPr>
        <p:spPr>
          <a:xfrm>
            <a:off x="0" y="0"/>
            <a:ext cx="9144000" cy="681600"/>
          </a:xfrm>
          <a:prstGeom prst="rect">
            <a:avLst/>
          </a:prstGeom>
          <a:solidFill>
            <a:srgbClr val="1A2F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15" name="Google Shape;315;p44"/>
          <p:cNvCxnSpPr/>
          <p:nvPr/>
        </p:nvCxnSpPr>
        <p:spPr>
          <a:xfrm>
            <a:off x="2264725" y="1219475"/>
            <a:ext cx="1389900" cy="0"/>
          </a:xfrm>
          <a:prstGeom prst="straightConnector1">
            <a:avLst/>
          </a:prstGeom>
          <a:noFill/>
          <a:ln cap="flat" cmpd="sng" w="19050">
            <a:solidFill>
              <a:srgbClr val="182945"/>
            </a:solidFill>
            <a:prstDash val="solid"/>
            <a:round/>
            <a:headEnd len="med" w="med" type="none"/>
            <a:tailEnd len="med" w="med" type="oval"/>
          </a:ln>
        </p:spPr>
      </p:cxnSp>
      <p:pic>
        <p:nvPicPr>
          <p:cNvPr id="316" name="Google Shape;316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561" y="91688"/>
            <a:ext cx="2427500" cy="4982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93;p13" id="317" name="Google Shape;317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450" y="3424702"/>
            <a:ext cx="1600175" cy="160017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descr="iphone QR code (1) (1).png" id="318" name="Google Shape;318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58750" y="3420484"/>
            <a:ext cx="1600175" cy="160016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descr="playstore.png" id="319" name="Google Shape;319;p4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59215" y="3088282"/>
            <a:ext cx="1359771" cy="4611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 store.png" id="320" name="Google Shape;320;p4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185099" y="3088275"/>
            <a:ext cx="1347478" cy="457009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44"/>
          <p:cNvSpPr txBox="1"/>
          <p:nvPr/>
        </p:nvSpPr>
        <p:spPr>
          <a:xfrm>
            <a:off x="3654625" y="1350175"/>
            <a:ext cx="5071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" sz="1100">
                <a:solidFill>
                  <a:srgbClr val="182945"/>
                </a:solidFill>
              </a:rPr>
              <a:t>Recognizing staff for outstanding contributions straight from your phone</a:t>
            </a:r>
            <a:endParaRPr>
              <a:solidFill>
                <a:srgbClr val="182945"/>
              </a:solidFill>
            </a:endParaRPr>
          </a:p>
        </p:txBody>
      </p:sp>
      <p:sp>
        <p:nvSpPr>
          <p:cNvPr id="322" name="Google Shape;322;p44"/>
          <p:cNvSpPr txBox="1"/>
          <p:nvPr/>
        </p:nvSpPr>
        <p:spPr>
          <a:xfrm>
            <a:off x="3654625" y="871375"/>
            <a:ext cx="36897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rgbClr val="3BA1DA"/>
                </a:solidFill>
                <a:latin typeface="Proxima Nova"/>
                <a:ea typeface="Proxima Nova"/>
                <a:cs typeface="Proxima Nova"/>
                <a:sym typeface="Proxima Nova"/>
              </a:rPr>
              <a:t>Easy &amp; Convenient</a:t>
            </a:r>
            <a:endParaRPr b="1" sz="1100">
              <a:solidFill>
                <a:srgbClr val="3BA1DA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23" name="Google Shape;323;p44"/>
          <p:cNvSpPr txBox="1"/>
          <p:nvPr/>
        </p:nvSpPr>
        <p:spPr>
          <a:xfrm>
            <a:off x="3654625" y="2379600"/>
            <a:ext cx="2294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182945"/>
                </a:solidFill>
              </a:rPr>
              <a:t>Use them thumbs for good!</a:t>
            </a:r>
            <a:endParaRPr b="1" sz="1100">
              <a:solidFill>
                <a:srgbClr val="182945"/>
              </a:solidFill>
            </a:endParaRPr>
          </a:p>
        </p:txBody>
      </p:sp>
      <p:sp>
        <p:nvSpPr>
          <p:cNvPr id="324" name="Google Shape;324;p44"/>
          <p:cNvSpPr txBox="1"/>
          <p:nvPr/>
        </p:nvSpPr>
        <p:spPr>
          <a:xfrm>
            <a:off x="3654625" y="1900800"/>
            <a:ext cx="32751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rgbClr val="3BA1DA"/>
                </a:solidFill>
              </a:rPr>
              <a:t>Like &amp; Comment</a:t>
            </a:r>
            <a:endParaRPr b="1" sz="2900">
              <a:solidFill>
                <a:srgbClr val="3BA1DA"/>
              </a:solidFill>
            </a:endParaRPr>
          </a:p>
        </p:txBody>
      </p:sp>
      <p:cxnSp>
        <p:nvCxnSpPr>
          <p:cNvPr id="325" name="Google Shape;325;p44"/>
          <p:cNvCxnSpPr/>
          <p:nvPr/>
        </p:nvCxnSpPr>
        <p:spPr>
          <a:xfrm>
            <a:off x="2575750" y="2216400"/>
            <a:ext cx="1078800" cy="0"/>
          </a:xfrm>
          <a:prstGeom prst="straightConnector1">
            <a:avLst/>
          </a:prstGeom>
          <a:noFill/>
          <a:ln cap="flat" cmpd="sng" w="19050">
            <a:solidFill>
              <a:srgbClr val="182945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326" name="Google Shape;326;p44"/>
          <p:cNvSpPr/>
          <p:nvPr/>
        </p:nvSpPr>
        <p:spPr>
          <a:xfrm>
            <a:off x="8083425" y="-18900"/>
            <a:ext cx="708600" cy="845700"/>
          </a:xfrm>
          <a:prstGeom prst="rect">
            <a:avLst/>
          </a:prstGeom>
          <a:solidFill>
            <a:srgbClr val="3BA1D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7" name="Google Shape;327;p44"/>
          <p:cNvPicPr preferRelativeResize="0"/>
          <p:nvPr/>
        </p:nvPicPr>
        <p:blipFill rotWithShape="1">
          <a:blip r:embed="rId8">
            <a:alphaModFix/>
          </a:blip>
          <a:srcRect b="0" l="0" r="85346" t="0"/>
          <a:stretch/>
        </p:blipFill>
        <p:spPr>
          <a:xfrm>
            <a:off x="8263743" y="179350"/>
            <a:ext cx="347956" cy="42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4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308837" y="708100"/>
            <a:ext cx="3924298" cy="443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4F4"/>
        </a:solidFill>
      </p:bgPr>
    </p:bg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p45"/>
          <p:cNvPicPr preferRelativeResize="0"/>
          <p:nvPr/>
        </p:nvPicPr>
        <p:blipFill rotWithShape="1">
          <a:blip r:embed="rId3">
            <a:alphaModFix/>
          </a:blip>
          <a:srcRect b="9885" l="0" r="0" t="0"/>
          <a:stretch/>
        </p:blipFill>
        <p:spPr>
          <a:xfrm>
            <a:off x="2789950" y="825975"/>
            <a:ext cx="6194375" cy="4317526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45"/>
          <p:cNvSpPr/>
          <p:nvPr/>
        </p:nvSpPr>
        <p:spPr>
          <a:xfrm>
            <a:off x="4694691" y="1425135"/>
            <a:ext cx="578700" cy="49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5" name="Google Shape;335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3423" y="1078009"/>
            <a:ext cx="5687431" cy="3097879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45"/>
          <p:cNvSpPr txBox="1"/>
          <p:nvPr/>
        </p:nvSpPr>
        <p:spPr>
          <a:xfrm>
            <a:off x="364300" y="1822100"/>
            <a:ext cx="21888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3BA1DA"/>
                </a:solidFill>
                <a:latin typeface="Proxima Nova"/>
                <a:ea typeface="Proxima Nova"/>
                <a:cs typeface="Proxima Nova"/>
                <a:sym typeface="Proxima Nova"/>
              </a:rPr>
              <a:t>It’s really simple and only takes 30 seconds to add it to your Outlook suite!</a:t>
            </a:r>
            <a:endParaRPr b="1" sz="2100">
              <a:solidFill>
                <a:srgbClr val="3BA1DA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37" name="Google Shape;337;p45"/>
          <p:cNvSpPr/>
          <p:nvPr/>
        </p:nvSpPr>
        <p:spPr>
          <a:xfrm>
            <a:off x="0" y="0"/>
            <a:ext cx="9144000" cy="562500"/>
          </a:xfrm>
          <a:prstGeom prst="rect">
            <a:avLst/>
          </a:prstGeom>
          <a:solidFill>
            <a:srgbClr val="1A2F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45"/>
          <p:cNvSpPr txBox="1"/>
          <p:nvPr/>
        </p:nvSpPr>
        <p:spPr>
          <a:xfrm>
            <a:off x="127800" y="0"/>
            <a:ext cx="78750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5715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Outlook Integration</a:t>
            </a:r>
            <a:endParaRPr b="1" sz="24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39" name="Google Shape;339;p45"/>
          <p:cNvSpPr/>
          <p:nvPr/>
        </p:nvSpPr>
        <p:spPr>
          <a:xfrm>
            <a:off x="8083425" y="-18900"/>
            <a:ext cx="708600" cy="750600"/>
          </a:xfrm>
          <a:prstGeom prst="rect">
            <a:avLst/>
          </a:prstGeom>
          <a:solidFill>
            <a:srgbClr val="3BA1D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0" name="Google Shape;340;p45"/>
          <p:cNvPicPr preferRelativeResize="0"/>
          <p:nvPr/>
        </p:nvPicPr>
        <p:blipFill rotWithShape="1">
          <a:blip r:embed="rId5">
            <a:alphaModFix/>
          </a:blip>
          <a:srcRect b="0" l="0" r="85346" t="0"/>
          <a:stretch/>
        </p:blipFill>
        <p:spPr>
          <a:xfrm>
            <a:off x="8298343" y="143250"/>
            <a:ext cx="347956" cy="42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4F4"/>
        </a:solidFill>
      </p:bgPr>
    </p:bg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p46"/>
          <p:cNvPicPr preferRelativeResize="0"/>
          <p:nvPr/>
        </p:nvPicPr>
        <p:blipFill rotWithShape="1">
          <a:blip r:embed="rId3">
            <a:alphaModFix/>
          </a:blip>
          <a:srcRect b="9885" l="0" r="0" t="0"/>
          <a:stretch/>
        </p:blipFill>
        <p:spPr>
          <a:xfrm>
            <a:off x="2789950" y="825975"/>
            <a:ext cx="6194375" cy="4317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46"/>
          <p:cNvPicPr preferRelativeResize="0"/>
          <p:nvPr/>
        </p:nvPicPr>
        <p:blipFill rotWithShape="1">
          <a:blip r:embed="rId4">
            <a:alphaModFix/>
          </a:blip>
          <a:srcRect b="16345" l="0" r="0" t="0"/>
          <a:stretch/>
        </p:blipFill>
        <p:spPr>
          <a:xfrm>
            <a:off x="3073125" y="1041300"/>
            <a:ext cx="5662072" cy="3101021"/>
          </a:xfrm>
          <a:prstGeom prst="rect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47" name="Google Shape;347;p46"/>
          <p:cNvPicPr preferRelativeResize="0"/>
          <p:nvPr/>
        </p:nvPicPr>
        <p:blipFill rotWithShape="1">
          <a:blip r:embed="rId5">
            <a:alphaModFix/>
          </a:blip>
          <a:srcRect b="0" l="0" r="0" t="9469"/>
          <a:stretch/>
        </p:blipFill>
        <p:spPr>
          <a:xfrm>
            <a:off x="6810389" y="1335370"/>
            <a:ext cx="1924810" cy="2806954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46"/>
          <p:cNvSpPr/>
          <p:nvPr/>
        </p:nvSpPr>
        <p:spPr>
          <a:xfrm>
            <a:off x="4694691" y="1425135"/>
            <a:ext cx="578700" cy="49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46"/>
          <p:cNvSpPr txBox="1"/>
          <p:nvPr/>
        </p:nvSpPr>
        <p:spPr>
          <a:xfrm>
            <a:off x="216275" y="1425125"/>
            <a:ext cx="2616900" cy="19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182945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182945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3BA1DA"/>
                </a:solidFill>
                <a:latin typeface="Proxima Nova"/>
                <a:ea typeface="Proxima Nova"/>
                <a:cs typeface="Proxima Nova"/>
                <a:sym typeface="Proxima Nova"/>
              </a:rPr>
              <a:t>We integrate with Outlook making it easy for all employees to recognize one another</a:t>
            </a:r>
            <a:endParaRPr b="1" sz="1900">
              <a:solidFill>
                <a:srgbClr val="3BA1DA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182945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50" name="Google Shape;350;p46"/>
          <p:cNvSpPr/>
          <p:nvPr/>
        </p:nvSpPr>
        <p:spPr>
          <a:xfrm>
            <a:off x="0" y="0"/>
            <a:ext cx="9144000" cy="562500"/>
          </a:xfrm>
          <a:prstGeom prst="rect">
            <a:avLst/>
          </a:prstGeom>
          <a:solidFill>
            <a:srgbClr val="1A2F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46"/>
          <p:cNvSpPr txBox="1"/>
          <p:nvPr/>
        </p:nvSpPr>
        <p:spPr>
          <a:xfrm>
            <a:off x="127800" y="0"/>
            <a:ext cx="78750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5715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Outlook Integration</a:t>
            </a:r>
            <a:endParaRPr b="1" sz="24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52" name="Google Shape;352;p46"/>
          <p:cNvSpPr/>
          <p:nvPr/>
        </p:nvSpPr>
        <p:spPr>
          <a:xfrm>
            <a:off x="8083425" y="-18900"/>
            <a:ext cx="708600" cy="750600"/>
          </a:xfrm>
          <a:prstGeom prst="rect">
            <a:avLst/>
          </a:prstGeom>
          <a:solidFill>
            <a:srgbClr val="3BA1D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3" name="Google Shape;353;p46"/>
          <p:cNvPicPr preferRelativeResize="0"/>
          <p:nvPr/>
        </p:nvPicPr>
        <p:blipFill rotWithShape="1">
          <a:blip r:embed="rId6">
            <a:alphaModFix/>
          </a:blip>
          <a:srcRect b="0" l="0" r="85346" t="0"/>
          <a:stretch/>
        </p:blipFill>
        <p:spPr>
          <a:xfrm>
            <a:off x="8298343" y="143250"/>
            <a:ext cx="347956" cy="426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4" name="Google Shape;354;p46"/>
          <p:cNvGrpSpPr/>
          <p:nvPr/>
        </p:nvGrpSpPr>
        <p:grpSpPr>
          <a:xfrm>
            <a:off x="6818625" y="1342250"/>
            <a:ext cx="1924800" cy="365100"/>
            <a:chOff x="6818625" y="1342250"/>
            <a:chExt cx="1924800" cy="365100"/>
          </a:xfrm>
        </p:grpSpPr>
        <p:sp>
          <p:nvSpPr>
            <p:cNvPr id="355" name="Google Shape;355;p46"/>
            <p:cNvSpPr/>
            <p:nvPr/>
          </p:nvSpPr>
          <p:spPr>
            <a:xfrm>
              <a:off x="6818625" y="1342250"/>
              <a:ext cx="1924800" cy="365100"/>
            </a:xfrm>
            <a:prstGeom prst="rect">
              <a:avLst/>
            </a:prstGeom>
            <a:solidFill>
              <a:srgbClr val="3BA1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56" name="Google Shape;356;p4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100188" y="1402572"/>
              <a:ext cx="1361674" cy="2444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4F4"/>
        </a:solidFill>
      </p:bgPr>
    </p:bg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47"/>
          <p:cNvPicPr preferRelativeResize="0"/>
          <p:nvPr/>
        </p:nvPicPr>
        <p:blipFill rotWithShape="1">
          <a:blip r:embed="rId3">
            <a:alphaModFix/>
          </a:blip>
          <a:srcRect b="9885" l="0" r="0" t="0"/>
          <a:stretch/>
        </p:blipFill>
        <p:spPr>
          <a:xfrm>
            <a:off x="2789950" y="825975"/>
            <a:ext cx="6194375" cy="4317526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47"/>
          <p:cNvSpPr/>
          <p:nvPr/>
        </p:nvSpPr>
        <p:spPr>
          <a:xfrm>
            <a:off x="4694691" y="1425135"/>
            <a:ext cx="578700" cy="49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47"/>
          <p:cNvSpPr txBox="1"/>
          <p:nvPr/>
        </p:nvSpPr>
        <p:spPr>
          <a:xfrm>
            <a:off x="364300" y="1822100"/>
            <a:ext cx="2164200" cy="20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00">
                <a:solidFill>
                  <a:srgbClr val="3BA1DA"/>
                </a:solidFill>
                <a:latin typeface="Proxima Nova"/>
                <a:ea typeface="Proxima Nova"/>
                <a:cs typeface="Proxima Nova"/>
                <a:sym typeface="Proxima Nova"/>
              </a:rPr>
              <a:t>We integrate with Gmail  making it easy for all employees to recognize one another</a:t>
            </a:r>
            <a:endParaRPr b="1" sz="1900">
              <a:solidFill>
                <a:srgbClr val="182945"/>
              </a:solidFill>
            </a:endParaRPr>
          </a:p>
        </p:txBody>
      </p:sp>
      <p:sp>
        <p:nvSpPr>
          <p:cNvPr id="364" name="Google Shape;364;p47"/>
          <p:cNvSpPr/>
          <p:nvPr/>
        </p:nvSpPr>
        <p:spPr>
          <a:xfrm>
            <a:off x="0" y="0"/>
            <a:ext cx="9144000" cy="562500"/>
          </a:xfrm>
          <a:prstGeom prst="rect">
            <a:avLst/>
          </a:prstGeom>
          <a:solidFill>
            <a:srgbClr val="1A2F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47"/>
          <p:cNvSpPr txBox="1"/>
          <p:nvPr/>
        </p:nvSpPr>
        <p:spPr>
          <a:xfrm>
            <a:off x="127800" y="0"/>
            <a:ext cx="78750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5715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Gmail Integration</a:t>
            </a:r>
            <a:endParaRPr b="1" sz="24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66" name="Google Shape;366;p47"/>
          <p:cNvSpPr/>
          <p:nvPr/>
        </p:nvSpPr>
        <p:spPr>
          <a:xfrm>
            <a:off x="4694691" y="1425135"/>
            <a:ext cx="578700" cy="49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7" name="Google Shape;367;p47"/>
          <p:cNvPicPr preferRelativeResize="0"/>
          <p:nvPr/>
        </p:nvPicPr>
        <p:blipFill rotWithShape="1">
          <a:blip r:embed="rId4">
            <a:alphaModFix/>
          </a:blip>
          <a:srcRect b="0" l="0" r="1380" t="0"/>
          <a:stretch/>
        </p:blipFill>
        <p:spPr>
          <a:xfrm>
            <a:off x="3047000" y="1051400"/>
            <a:ext cx="5650651" cy="3065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47"/>
          <p:cNvPicPr preferRelativeResize="0"/>
          <p:nvPr/>
        </p:nvPicPr>
        <p:blipFill rotWithShape="1">
          <a:blip r:embed="rId5">
            <a:alphaModFix/>
          </a:blip>
          <a:srcRect b="-309" l="0" r="1526" t="12016"/>
          <a:stretch/>
        </p:blipFill>
        <p:spPr>
          <a:xfrm>
            <a:off x="6959358" y="1263692"/>
            <a:ext cx="1751654" cy="2616120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47"/>
          <p:cNvSpPr/>
          <p:nvPr/>
        </p:nvSpPr>
        <p:spPr>
          <a:xfrm>
            <a:off x="8083425" y="-18900"/>
            <a:ext cx="708600" cy="750600"/>
          </a:xfrm>
          <a:prstGeom prst="rect">
            <a:avLst/>
          </a:prstGeom>
          <a:solidFill>
            <a:srgbClr val="3BA1D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70" name="Google Shape;370;p47"/>
          <p:cNvPicPr preferRelativeResize="0"/>
          <p:nvPr/>
        </p:nvPicPr>
        <p:blipFill rotWithShape="1">
          <a:blip r:embed="rId6">
            <a:alphaModFix/>
          </a:blip>
          <a:srcRect b="0" l="0" r="85346" t="0"/>
          <a:stretch/>
        </p:blipFill>
        <p:spPr>
          <a:xfrm>
            <a:off x="8298343" y="143250"/>
            <a:ext cx="347956" cy="426300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47"/>
          <p:cNvSpPr/>
          <p:nvPr/>
        </p:nvSpPr>
        <p:spPr>
          <a:xfrm>
            <a:off x="6945975" y="1051400"/>
            <a:ext cx="1778400" cy="397200"/>
          </a:xfrm>
          <a:prstGeom prst="rect">
            <a:avLst/>
          </a:prstGeom>
          <a:solidFill>
            <a:srgbClr val="3BA1D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72" name="Google Shape;372;p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54338" y="1127772"/>
            <a:ext cx="1361674" cy="244453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47"/>
          <p:cNvSpPr/>
          <p:nvPr/>
        </p:nvSpPr>
        <p:spPr>
          <a:xfrm>
            <a:off x="7011900" y="3822725"/>
            <a:ext cx="1699200" cy="294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4F4"/>
        </a:solidFill>
      </p:bgPr>
    </p:bg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p48"/>
          <p:cNvPicPr preferRelativeResize="0"/>
          <p:nvPr/>
        </p:nvPicPr>
        <p:blipFill rotWithShape="1">
          <a:blip r:embed="rId3">
            <a:alphaModFix/>
          </a:blip>
          <a:srcRect b="9885" l="0" r="0" t="0"/>
          <a:stretch/>
        </p:blipFill>
        <p:spPr>
          <a:xfrm>
            <a:off x="2789950" y="825975"/>
            <a:ext cx="6194375" cy="4317526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48"/>
          <p:cNvSpPr/>
          <p:nvPr/>
        </p:nvSpPr>
        <p:spPr>
          <a:xfrm>
            <a:off x="4694691" y="1425135"/>
            <a:ext cx="578700" cy="49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48"/>
          <p:cNvSpPr txBox="1"/>
          <p:nvPr/>
        </p:nvSpPr>
        <p:spPr>
          <a:xfrm>
            <a:off x="364300" y="1822100"/>
            <a:ext cx="2164200" cy="20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00">
                <a:solidFill>
                  <a:srgbClr val="3BA1DA"/>
                </a:solidFill>
                <a:latin typeface="Proxima Nova"/>
                <a:ea typeface="Proxima Nova"/>
                <a:cs typeface="Proxima Nova"/>
                <a:sym typeface="Proxima Nova"/>
              </a:rPr>
              <a:t>We integrate with Teams making it easy for all employees to recognize one another</a:t>
            </a:r>
            <a:endParaRPr b="1" sz="2400">
              <a:solidFill>
                <a:srgbClr val="3BA1DA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81" name="Google Shape;381;p48"/>
          <p:cNvSpPr/>
          <p:nvPr/>
        </p:nvSpPr>
        <p:spPr>
          <a:xfrm>
            <a:off x="0" y="0"/>
            <a:ext cx="9144000" cy="562500"/>
          </a:xfrm>
          <a:prstGeom prst="rect">
            <a:avLst/>
          </a:prstGeom>
          <a:solidFill>
            <a:srgbClr val="1A2F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48"/>
          <p:cNvSpPr txBox="1"/>
          <p:nvPr/>
        </p:nvSpPr>
        <p:spPr>
          <a:xfrm>
            <a:off x="127800" y="0"/>
            <a:ext cx="78750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5715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MS Teams Integration</a:t>
            </a:r>
            <a:endParaRPr b="1" sz="24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83" name="Google Shape;383;p48"/>
          <p:cNvSpPr/>
          <p:nvPr/>
        </p:nvSpPr>
        <p:spPr>
          <a:xfrm>
            <a:off x="4694691" y="1425135"/>
            <a:ext cx="578700" cy="49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84" name="Google Shape;384;p48"/>
          <p:cNvPicPr preferRelativeResize="0"/>
          <p:nvPr/>
        </p:nvPicPr>
        <p:blipFill rotWithShape="1">
          <a:blip r:embed="rId4">
            <a:alphaModFix/>
          </a:blip>
          <a:srcRect b="1244" l="695" r="0" t="0"/>
          <a:stretch/>
        </p:blipFill>
        <p:spPr>
          <a:xfrm>
            <a:off x="3064775" y="1051225"/>
            <a:ext cx="5707951" cy="3091100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48"/>
          <p:cNvSpPr/>
          <p:nvPr/>
        </p:nvSpPr>
        <p:spPr>
          <a:xfrm>
            <a:off x="8083425" y="-18900"/>
            <a:ext cx="708600" cy="750600"/>
          </a:xfrm>
          <a:prstGeom prst="rect">
            <a:avLst/>
          </a:prstGeom>
          <a:solidFill>
            <a:srgbClr val="3BA1D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86" name="Google Shape;386;p48"/>
          <p:cNvPicPr preferRelativeResize="0"/>
          <p:nvPr/>
        </p:nvPicPr>
        <p:blipFill rotWithShape="1">
          <a:blip r:embed="rId5">
            <a:alphaModFix/>
          </a:blip>
          <a:srcRect b="0" l="0" r="85346" t="0"/>
          <a:stretch/>
        </p:blipFill>
        <p:spPr>
          <a:xfrm>
            <a:off x="8298343" y="143250"/>
            <a:ext cx="347956" cy="42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4F4"/>
        </a:solidFill>
      </p:bgPr>
    </p:bg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p49"/>
          <p:cNvPicPr preferRelativeResize="0"/>
          <p:nvPr/>
        </p:nvPicPr>
        <p:blipFill rotWithShape="1">
          <a:blip r:embed="rId3">
            <a:alphaModFix/>
          </a:blip>
          <a:srcRect b="9885" l="0" r="0" t="0"/>
          <a:stretch/>
        </p:blipFill>
        <p:spPr>
          <a:xfrm>
            <a:off x="2789950" y="825975"/>
            <a:ext cx="6194375" cy="4317526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49"/>
          <p:cNvSpPr/>
          <p:nvPr/>
        </p:nvSpPr>
        <p:spPr>
          <a:xfrm>
            <a:off x="4694691" y="1425135"/>
            <a:ext cx="578700" cy="49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49"/>
          <p:cNvSpPr txBox="1"/>
          <p:nvPr/>
        </p:nvSpPr>
        <p:spPr>
          <a:xfrm>
            <a:off x="288675" y="1034150"/>
            <a:ext cx="2164200" cy="20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00">
                <a:solidFill>
                  <a:srgbClr val="3BA1DA"/>
                </a:solidFill>
              </a:rPr>
              <a:t>Plus we have a great integration with Slack that is easy to add and even easier to use!</a:t>
            </a:r>
            <a:endParaRPr b="1" sz="1900">
              <a:solidFill>
                <a:srgbClr val="3BA1D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>
              <a:solidFill>
                <a:srgbClr val="1A2F4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00">
                <a:solidFill>
                  <a:srgbClr val="3BA1DA"/>
                </a:solidFill>
              </a:rPr>
              <a:t>Our Slack recognition channel is: &lt;ENTER CHANNEL NAME&gt;</a:t>
            </a:r>
            <a:endParaRPr b="1" sz="1900">
              <a:solidFill>
                <a:srgbClr val="3BA1D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>
              <a:solidFill>
                <a:srgbClr val="182945"/>
              </a:solidFill>
            </a:endParaRPr>
          </a:p>
        </p:txBody>
      </p:sp>
      <p:sp>
        <p:nvSpPr>
          <p:cNvPr id="394" name="Google Shape;394;p49"/>
          <p:cNvSpPr/>
          <p:nvPr/>
        </p:nvSpPr>
        <p:spPr>
          <a:xfrm>
            <a:off x="0" y="0"/>
            <a:ext cx="9144000" cy="562500"/>
          </a:xfrm>
          <a:prstGeom prst="rect">
            <a:avLst/>
          </a:prstGeom>
          <a:solidFill>
            <a:srgbClr val="1A2F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49"/>
          <p:cNvSpPr txBox="1"/>
          <p:nvPr/>
        </p:nvSpPr>
        <p:spPr>
          <a:xfrm>
            <a:off x="127800" y="0"/>
            <a:ext cx="78750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5715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</a:rPr>
              <a:t>Slack Integration</a:t>
            </a:r>
            <a:endParaRPr b="1" sz="2400">
              <a:solidFill>
                <a:srgbClr val="FFFFFF"/>
              </a:solidFill>
            </a:endParaRPr>
          </a:p>
        </p:txBody>
      </p:sp>
      <p:sp>
        <p:nvSpPr>
          <p:cNvPr id="396" name="Google Shape;396;p49"/>
          <p:cNvSpPr/>
          <p:nvPr/>
        </p:nvSpPr>
        <p:spPr>
          <a:xfrm>
            <a:off x="4694691" y="1425135"/>
            <a:ext cx="578700" cy="49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97" name="Google Shape;397;p49"/>
          <p:cNvPicPr preferRelativeResize="0"/>
          <p:nvPr/>
        </p:nvPicPr>
        <p:blipFill rotWithShape="1">
          <a:blip r:embed="rId4">
            <a:alphaModFix/>
          </a:blip>
          <a:srcRect b="12290" l="826" r="796" t="13580"/>
          <a:stretch/>
        </p:blipFill>
        <p:spPr>
          <a:xfrm>
            <a:off x="3147800" y="4563900"/>
            <a:ext cx="5622000" cy="317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398" name="Google Shape;398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29325" y="1011312"/>
            <a:ext cx="5715625" cy="3162013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49"/>
          <p:cNvSpPr/>
          <p:nvPr/>
        </p:nvSpPr>
        <p:spPr>
          <a:xfrm>
            <a:off x="8083425" y="-18900"/>
            <a:ext cx="708600" cy="750600"/>
          </a:xfrm>
          <a:prstGeom prst="rect">
            <a:avLst/>
          </a:prstGeom>
          <a:solidFill>
            <a:srgbClr val="3BA1D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00" name="Google Shape;400;p49"/>
          <p:cNvPicPr preferRelativeResize="0"/>
          <p:nvPr/>
        </p:nvPicPr>
        <p:blipFill rotWithShape="1">
          <a:blip r:embed="rId6">
            <a:alphaModFix/>
          </a:blip>
          <a:srcRect b="0" l="0" r="85346" t="0"/>
          <a:stretch/>
        </p:blipFill>
        <p:spPr>
          <a:xfrm>
            <a:off x="8298343" y="143250"/>
            <a:ext cx="347956" cy="42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4F4"/>
        </a:solidFill>
      </p:bgPr>
    </p:bg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50"/>
          <p:cNvSpPr txBox="1"/>
          <p:nvPr/>
        </p:nvSpPr>
        <p:spPr>
          <a:xfrm>
            <a:off x="638225" y="1537788"/>
            <a:ext cx="2875800" cy="20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00">
                <a:solidFill>
                  <a:srgbClr val="3BA1DA"/>
                </a:solidFill>
                <a:latin typeface="Proxima Nova"/>
                <a:ea typeface="Proxima Nova"/>
                <a:cs typeface="Proxima Nova"/>
                <a:sym typeface="Proxima Nova"/>
              </a:rPr>
              <a:t>Plus we have a great integration with Slack that is easy to add and even easier to use!</a:t>
            </a:r>
            <a:endParaRPr b="1" sz="1900">
              <a:solidFill>
                <a:srgbClr val="3BA1DA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>
              <a:solidFill>
                <a:srgbClr val="3BA1DA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900">
                <a:solidFill>
                  <a:srgbClr val="3BA1DA"/>
                </a:solidFill>
                <a:latin typeface="Proxima Nova"/>
                <a:ea typeface="Proxima Nova"/>
                <a:cs typeface="Proxima Nova"/>
                <a:sym typeface="Proxima Nova"/>
              </a:rPr>
              <a:t>Our Slack recognition channel is: &lt;ENTER CHANNEL NAME&gt;</a:t>
            </a:r>
            <a:endParaRPr b="1" sz="1900">
              <a:solidFill>
                <a:srgbClr val="3BA1DA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900">
              <a:solidFill>
                <a:srgbClr val="182945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06" name="Google Shape;406;p50"/>
          <p:cNvSpPr/>
          <p:nvPr/>
        </p:nvSpPr>
        <p:spPr>
          <a:xfrm>
            <a:off x="0" y="0"/>
            <a:ext cx="9144000" cy="562500"/>
          </a:xfrm>
          <a:prstGeom prst="rect">
            <a:avLst/>
          </a:prstGeom>
          <a:solidFill>
            <a:srgbClr val="1A2F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50"/>
          <p:cNvSpPr txBox="1"/>
          <p:nvPr/>
        </p:nvSpPr>
        <p:spPr>
          <a:xfrm>
            <a:off x="127800" y="0"/>
            <a:ext cx="78750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5715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Slack Integration</a:t>
            </a:r>
            <a:endParaRPr b="1" sz="24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08" name="Google Shape;408;p50"/>
          <p:cNvPicPr preferRelativeResize="0"/>
          <p:nvPr/>
        </p:nvPicPr>
        <p:blipFill rotWithShape="1">
          <a:blip r:embed="rId3">
            <a:alphaModFix/>
          </a:blip>
          <a:srcRect b="15225" l="0" r="0" t="0"/>
          <a:stretch/>
        </p:blipFill>
        <p:spPr>
          <a:xfrm>
            <a:off x="2890925" y="137649"/>
            <a:ext cx="7058176" cy="5031932"/>
          </a:xfrm>
          <a:prstGeom prst="rect">
            <a:avLst/>
          </a:prstGeom>
          <a:noFill/>
          <a:ln>
            <a:noFill/>
          </a:ln>
          <a:effectLst>
            <a:outerShdw blurRad="500063" rotWithShape="0" algn="bl" dir="7680000" dist="85725">
              <a:srgbClr val="000000">
                <a:alpha val="36000"/>
              </a:srgbClr>
            </a:outerShdw>
          </a:effectLst>
        </p:spPr>
      </p:pic>
      <p:sp>
        <p:nvSpPr>
          <p:cNvPr id="409" name="Google Shape;409;p50"/>
          <p:cNvSpPr/>
          <p:nvPr/>
        </p:nvSpPr>
        <p:spPr>
          <a:xfrm>
            <a:off x="8083425" y="-18900"/>
            <a:ext cx="708600" cy="750600"/>
          </a:xfrm>
          <a:prstGeom prst="rect">
            <a:avLst/>
          </a:prstGeom>
          <a:solidFill>
            <a:srgbClr val="3BA1D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0" name="Google Shape;410;p50"/>
          <p:cNvPicPr preferRelativeResize="0"/>
          <p:nvPr/>
        </p:nvPicPr>
        <p:blipFill rotWithShape="1">
          <a:blip r:embed="rId4">
            <a:alphaModFix/>
          </a:blip>
          <a:srcRect b="0" l="0" r="85346" t="0"/>
          <a:stretch/>
        </p:blipFill>
        <p:spPr>
          <a:xfrm>
            <a:off x="8298343" y="143250"/>
            <a:ext cx="347956" cy="42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50"/>
          <p:cNvPicPr preferRelativeResize="0"/>
          <p:nvPr/>
        </p:nvPicPr>
        <p:blipFill rotWithShape="1">
          <a:blip r:embed="rId5">
            <a:alphaModFix/>
          </a:blip>
          <a:srcRect b="17965" l="0" r="0" t="0"/>
          <a:stretch/>
        </p:blipFill>
        <p:spPr>
          <a:xfrm>
            <a:off x="4745350" y="1316701"/>
            <a:ext cx="217100" cy="293625"/>
          </a:xfrm>
          <a:prstGeom prst="rect">
            <a:avLst/>
          </a:prstGeom>
          <a:noFill/>
          <a:ln>
            <a:noFill/>
          </a:ln>
          <a:effectLst>
            <a:outerShdw blurRad="500063" rotWithShape="0" algn="bl" dir="7680000" dist="85725">
              <a:srgbClr val="000000">
                <a:alpha val="36000"/>
              </a:srgbClr>
            </a:outerShdw>
          </a:effectLst>
        </p:spPr>
      </p:pic>
      <p:grpSp>
        <p:nvGrpSpPr>
          <p:cNvPr id="412" name="Google Shape;412;p50"/>
          <p:cNvGrpSpPr/>
          <p:nvPr/>
        </p:nvGrpSpPr>
        <p:grpSpPr>
          <a:xfrm>
            <a:off x="4732341" y="1221339"/>
            <a:ext cx="3443506" cy="3829221"/>
            <a:chOff x="4732341" y="1221339"/>
            <a:chExt cx="3443506" cy="3829221"/>
          </a:xfrm>
        </p:grpSpPr>
        <p:pic>
          <p:nvPicPr>
            <p:cNvPr id="413" name="Google Shape;413;p5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732341" y="1221339"/>
              <a:ext cx="3443506" cy="38292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4" name="Google Shape;414;p50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966075" y="3443100"/>
              <a:ext cx="159000" cy="154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415" name="Google Shape;415;p50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966075" y="2397200"/>
              <a:ext cx="159000" cy="154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416" name="Google Shape;416;p50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4774400" y="1386413"/>
              <a:ext cx="159000" cy="1542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  <p:pic>
        <p:nvPicPr>
          <p:cNvPr id="417" name="Google Shape;417;p50"/>
          <p:cNvPicPr preferRelativeResize="0"/>
          <p:nvPr/>
        </p:nvPicPr>
        <p:blipFill rotWithShape="1">
          <a:blip r:embed="rId8">
            <a:alphaModFix/>
          </a:blip>
          <a:srcRect b="12931" l="724" r="0" t="12273"/>
          <a:stretch/>
        </p:blipFill>
        <p:spPr>
          <a:xfrm>
            <a:off x="3803250" y="4592225"/>
            <a:ext cx="5428500" cy="281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/>
          <p:nvPr/>
        </p:nvSpPr>
        <p:spPr>
          <a:xfrm>
            <a:off x="0" y="0"/>
            <a:ext cx="9144000" cy="562500"/>
          </a:xfrm>
          <a:prstGeom prst="rect">
            <a:avLst/>
          </a:prstGeom>
          <a:solidFill>
            <a:srgbClr val="1522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33"/>
          <p:cNvSpPr txBox="1"/>
          <p:nvPr>
            <p:ph type="title"/>
          </p:nvPr>
        </p:nvSpPr>
        <p:spPr>
          <a:xfrm>
            <a:off x="127800" y="0"/>
            <a:ext cx="5684400" cy="426300"/>
          </a:xfrm>
          <a:prstGeom prst="rect">
            <a:avLst/>
          </a:prstGeom>
        </p:spPr>
        <p:txBody>
          <a:bodyPr anchorCtr="0" anchor="t" bIns="91425" lIns="57150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Agenda</a:t>
            </a:r>
            <a:endParaRPr b="1" sz="24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0" name="Google Shape;140;p33"/>
          <p:cNvSpPr txBox="1"/>
          <p:nvPr/>
        </p:nvSpPr>
        <p:spPr>
          <a:xfrm>
            <a:off x="1060575" y="1275813"/>
            <a:ext cx="4230300" cy="25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82945"/>
              </a:buClr>
              <a:buSzPts val="1700"/>
              <a:buFont typeface="Proxima Nova"/>
              <a:buChar char="●"/>
            </a:pPr>
            <a:r>
              <a:rPr b="1" lang="en" sz="1700">
                <a:solidFill>
                  <a:srgbClr val="182945"/>
                </a:solidFill>
                <a:latin typeface="Proxima Nova"/>
                <a:ea typeface="Proxima Nova"/>
                <a:cs typeface="Proxima Nova"/>
                <a:sym typeface="Proxima Nova"/>
              </a:rPr>
              <a:t>Introduction</a:t>
            </a:r>
            <a:endParaRPr b="1" sz="1700">
              <a:solidFill>
                <a:srgbClr val="182945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65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82945"/>
              </a:buClr>
              <a:buSzPts val="1700"/>
              <a:buFont typeface="Proxima Nova"/>
              <a:buChar char="●"/>
            </a:pPr>
            <a:r>
              <a:rPr b="1" lang="en" sz="1700">
                <a:solidFill>
                  <a:srgbClr val="182945"/>
                </a:solidFill>
                <a:latin typeface="Proxima Nova"/>
                <a:ea typeface="Proxima Nova"/>
                <a:cs typeface="Proxima Nova"/>
                <a:sym typeface="Proxima Nova"/>
              </a:rPr>
              <a:t>Program Objectives</a:t>
            </a:r>
            <a:endParaRPr b="1" sz="1700">
              <a:solidFill>
                <a:srgbClr val="182945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65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82945"/>
              </a:buClr>
              <a:buSzPts val="1700"/>
              <a:buFont typeface="Proxima Nova"/>
              <a:buChar char="●"/>
            </a:pPr>
            <a:r>
              <a:rPr b="1" lang="en" sz="1700">
                <a:solidFill>
                  <a:srgbClr val="182945"/>
                </a:solidFill>
                <a:latin typeface="Proxima Nova"/>
                <a:ea typeface="Proxima Nova"/>
                <a:cs typeface="Proxima Nova"/>
                <a:sym typeface="Proxima Nova"/>
              </a:rPr>
              <a:t>Bucketlist App</a:t>
            </a:r>
            <a:endParaRPr b="1" sz="1700">
              <a:solidFill>
                <a:srgbClr val="182945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65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82945"/>
              </a:buClr>
              <a:buSzPts val="1700"/>
              <a:buFont typeface="Proxima Nova"/>
              <a:buChar char="●"/>
            </a:pPr>
            <a:r>
              <a:rPr b="1" lang="en" sz="1700">
                <a:solidFill>
                  <a:srgbClr val="182945"/>
                </a:solidFill>
                <a:latin typeface="Proxima Nova"/>
                <a:ea typeface="Proxima Nova"/>
                <a:cs typeface="Proxima Nova"/>
                <a:sym typeface="Proxima Nova"/>
              </a:rPr>
              <a:t>Bucketlist Demo</a:t>
            </a:r>
            <a:endParaRPr b="1" sz="1700">
              <a:solidFill>
                <a:srgbClr val="182945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65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82945"/>
              </a:buClr>
              <a:buSzPts val="1700"/>
              <a:buFont typeface="Proxima Nova"/>
              <a:buChar char="●"/>
            </a:pPr>
            <a:r>
              <a:rPr b="1" lang="en" sz="1700">
                <a:solidFill>
                  <a:srgbClr val="182945"/>
                </a:solidFill>
                <a:latin typeface="Proxima Nova"/>
                <a:ea typeface="Proxima Nova"/>
                <a:cs typeface="Proxima Nova"/>
                <a:sym typeface="Proxima Nova"/>
              </a:rPr>
              <a:t>Recognition Tips &amp; Best Practices</a:t>
            </a:r>
            <a:endParaRPr b="1" sz="1700">
              <a:solidFill>
                <a:srgbClr val="182945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41" name="Google Shape;141;p33"/>
          <p:cNvCxnSpPr/>
          <p:nvPr/>
        </p:nvCxnSpPr>
        <p:spPr>
          <a:xfrm>
            <a:off x="3309325" y="1538500"/>
            <a:ext cx="3111600" cy="0"/>
          </a:xfrm>
          <a:prstGeom prst="straightConnector1">
            <a:avLst/>
          </a:prstGeom>
          <a:noFill/>
          <a:ln cap="flat" cmpd="sng" w="9525">
            <a:solidFill>
              <a:srgbClr val="3BA1DA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42" name="Google Shape;142;p33"/>
          <p:cNvCxnSpPr/>
          <p:nvPr/>
        </p:nvCxnSpPr>
        <p:spPr>
          <a:xfrm>
            <a:off x="3311125" y="2571750"/>
            <a:ext cx="3121800" cy="0"/>
          </a:xfrm>
          <a:prstGeom prst="straightConnector1">
            <a:avLst/>
          </a:prstGeom>
          <a:noFill/>
          <a:ln cap="flat" cmpd="sng" w="9525">
            <a:solidFill>
              <a:srgbClr val="3BA1DA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43" name="Google Shape;143;p33"/>
          <p:cNvCxnSpPr/>
          <p:nvPr/>
        </p:nvCxnSpPr>
        <p:spPr>
          <a:xfrm>
            <a:off x="3446775" y="3073675"/>
            <a:ext cx="2974200" cy="9900"/>
          </a:xfrm>
          <a:prstGeom prst="straightConnector1">
            <a:avLst/>
          </a:prstGeom>
          <a:noFill/>
          <a:ln cap="flat" cmpd="sng" w="9525">
            <a:solidFill>
              <a:srgbClr val="3BA1DA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44" name="Google Shape;144;p33"/>
          <p:cNvCxnSpPr/>
          <p:nvPr/>
        </p:nvCxnSpPr>
        <p:spPr>
          <a:xfrm>
            <a:off x="5411400" y="3600450"/>
            <a:ext cx="1009500" cy="1800"/>
          </a:xfrm>
          <a:prstGeom prst="straightConnector1">
            <a:avLst/>
          </a:prstGeom>
          <a:noFill/>
          <a:ln cap="flat" cmpd="sng" w="9525">
            <a:solidFill>
              <a:srgbClr val="3BA1DA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45" name="Google Shape;145;p33"/>
          <p:cNvSpPr txBox="1"/>
          <p:nvPr/>
        </p:nvSpPr>
        <p:spPr>
          <a:xfrm>
            <a:off x="6503625" y="1275825"/>
            <a:ext cx="1579800" cy="25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182945"/>
                </a:solidFill>
                <a:latin typeface="Proxima Nova"/>
                <a:ea typeface="Proxima Nova"/>
                <a:cs typeface="Proxima Nova"/>
                <a:sym typeface="Proxima Nova"/>
              </a:rPr>
              <a:t>5 minutes</a:t>
            </a:r>
            <a:endParaRPr b="1" sz="1700">
              <a:solidFill>
                <a:srgbClr val="182945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182945"/>
                </a:solidFill>
                <a:latin typeface="Proxima Nova"/>
                <a:ea typeface="Proxima Nova"/>
                <a:cs typeface="Proxima Nova"/>
                <a:sym typeface="Proxima Nova"/>
              </a:rPr>
              <a:t>10 minutes</a:t>
            </a:r>
            <a:endParaRPr b="1" sz="1700">
              <a:solidFill>
                <a:srgbClr val="182945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>
                <a:solidFill>
                  <a:srgbClr val="182945"/>
                </a:solidFill>
                <a:latin typeface="Proxima Nova"/>
                <a:ea typeface="Proxima Nova"/>
                <a:cs typeface="Proxima Nova"/>
                <a:sym typeface="Proxima Nova"/>
              </a:rPr>
              <a:t>5 minutes</a:t>
            </a:r>
            <a:endParaRPr b="1" sz="1700">
              <a:solidFill>
                <a:srgbClr val="182945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>
                <a:solidFill>
                  <a:srgbClr val="182945"/>
                </a:solidFill>
                <a:latin typeface="Proxima Nova"/>
                <a:ea typeface="Proxima Nova"/>
                <a:cs typeface="Proxima Nova"/>
                <a:sym typeface="Proxima Nova"/>
              </a:rPr>
              <a:t>5 minutes</a:t>
            </a:r>
            <a:endParaRPr b="1" sz="1700">
              <a:solidFill>
                <a:srgbClr val="182945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182945"/>
                </a:solidFill>
                <a:latin typeface="Proxima Nova"/>
                <a:ea typeface="Proxima Nova"/>
                <a:cs typeface="Proxima Nova"/>
                <a:sym typeface="Proxima Nova"/>
              </a:rPr>
              <a:t>15 minutes</a:t>
            </a:r>
            <a:endParaRPr b="1" sz="1700">
              <a:solidFill>
                <a:srgbClr val="182945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46" name="Google Shape;146;p33"/>
          <p:cNvCxnSpPr/>
          <p:nvPr/>
        </p:nvCxnSpPr>
        <p:spPr>
          <a:xfrm>
            <a:off x="3932625" y="2046675"/>
            <a:ext cx="2524800" cy="7800"/>
          </a:xfrm>
          <a:prstGeom prst="straightConnector1">
            <a:avLst/>
          </a:prstGeom>
          <a:noFill/>
          <a:ln cap="flat" cmpd="sng" w="9525">
            <a:solidFill>
              <a:srgbClr val="3BA1DA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47" name="Google Shape;147;p33"/>
          <p:cNvSpPr/>
          <p:nvPr/>
        </p:nvSpPr>
        <p:spPr>
          <a:xfrm>
            <a:off x="8083425" y="-18900"/>
            <a:ext cx="708600" cy="750600"/>
          </a:xfrm>
          <a:prstGeom prst="rect">
            <a:avLst/>
          </a:prstGeom>
          <a:solidFill>
            <a:srgbClr val="3BA1D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8" name="Google Shape;148;p33"/>
          <p:cNvPicPr preferRelativeResize="0"/>
          <p:nvPr/>
        </p:nvPicPr>
        <p:blipFill rotWithShape="1">
          <a:blip r:embed="rId3">
            <a:alphaModFix/>
          </a:blip>
          <a:srcRect b="0" l="0" r="85346" t="0"/>
          <a:stretch/>
        </p:blipFill>
        <p:spPr>
          <a:xfrm>
            <a:off x="8298343" y="143250"/>
            <a:ext cx="347956" cy="42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4F4"/>
        </a:solidFill>
      </p:bgPr>
    </p:bg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Google Shape;422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3600" y="704950"/>
            <a:ext cx="6276798" cy="4707599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51"/>
          <p:cNvSpPr/>
          <p:nvPr/>
        </p:nvSpPr>
        <p:spPr>
          <a:xfrm>
            <a:off x="0" y="0"/>
            <a:ext cx="9144000" cy="562500"/>
          </a:xfrm>
          <a:prstGeom prst="rect">
            <a:avLst/>
          </a:prstGeom>
          <a:solidFill>
            <a:srgbClr val="1A2F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51"/>
          <p:cNvSpPr txBox="1"/>
          <p:nvPr/>
        </p:nvSpPr>
        <p:spPr>
          <a:xfrm>
            <a:off x="127800" y="0"/>
            <a:ext cx="78750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5715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Bucketlist Demo</a:t>
            </a:r>
            <a:endParaRPr b="1" sz="24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25" name="Google Shape;425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02800" y="1570500"/>
            <a:ext cx="4231950" cy="26093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426" name="Google Shape;426;p51"/>
          <p:cNvSpPr/>
          <p:nvPr/>
        </p:nvSpPr>
        <p:spPr>
          <a:xfrm>
            <a:off x="8083425" y="-18900"/>
            <a:ext cx="708600" cy="750600"/>
          </a:xfrm>
          <a:prstGeom prst="rect">
            <a:avLst/>
          </a:prstGeom>
          <a:solidFill>
            <a:srgbClr val="3BA1D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27" name="Google Shape;427;p51"/>
          <p:cNvPicPr preferRelativeResize="0"/>
          <p:nvPr/>
        </p:nvPicPr>
        <p:blipFill rotWithShape="1">
          <a:blip r:embed="rId5">
            <a:alphaModFix/>
          </a:blip>
          <a:srcRect b="0" l="0" r="85346" t="0"/>
          <a:stretch/>
        </p:blipFill>
        <p:spPr>
          <a:xfrm>
            <a:off x="8298343" y="143250"/>
            <a:ext cx="347956" cy="42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4F4"/>
        </a:solidFill>
      </p:bgPr>
    </p:bg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2" name="Google Shape;432;p52"/>
          <p:cNvCxnSpPr/>
          <p:nvPr/>
        </p:nvCxnSpPr>
        <p:spPr>
          <a:xfrm>
            <a:off x="945113" y="2293550"/>
            <a:ext cx="391200" cy="0"/>
          </a:xfrm>
          <a:prstGeom prst="straightConnector1">
            <a:avLst/>
          </a:prstGeom>
          <a:noFill/>
          <a:ln cap="flat" cmpd="sng" w="19050">
            <a:solidFill>
              <a:srgbClr val="18294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33" name="Google Shape;433;p52"/>
          <p:cNvSpPr txBox="1"/>
          <p:nvPr>
            <p:ph type="ctrTitle"/>
          </p:nvPr>
        </p:nvSpPr>
        <p:spPr>
          <a:xfrm>
            <a:off x="1632725" y="1588101"/>
            <a:ext cx="2564100" cy="4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3BA1DA"/>
                </a:solidFill>
                <a:latin typeface="Proxima Nova"/>
                <a:ea typeface="Proxima Nova"/>
                <a:cs typeface="Proxima Nova"/>
                <a:sym typeface="Proxima Nova"/>
              </a:rPr>
              <a:t>TIMELY</a:t>
            </a:r>
            <a:endParaRPr b="1" sz="2600">
              <a:solidFill>
                <a:srgbClr val="3BA1DA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34" name="Google Shape;434;p52"/>
          <p:cNvSpPr txBox="1"/>
          <p:nvPr>
            <p:ph idx="1" type="subTitle"/>
          </p:nvPr>
        </p:nvSpPr>
        <p:spPr>
          <a:xfrm>
            <a:off x="1632725" y="1888625"/>
            <a:ext cx="2564100" cy="5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182945"/>
                </a:solidFill>
                <a:latin typeface="Arial"/>
                <a:ea typeface="Arial"/>
                <a:cs typeface="Arial"/>
                <a:sym typeface="Arial"/>
              </a:rPr>
              <a:t>Make sure the recognition is given within a day of the good deed taking place</a:t>
            </a:r>
            <a:endParaRPr b="1" sz="1000">
              <a:solidFill>
                <a:srgbClr val="18294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52"/>
          <p:cNvSpPr txBox="1"/>
          <p:nvPr>
            <p:ph idx="2" type="ctrTitle"/>
          </p:nvPr>
        </p:nvSpPr>
        <p:spPr>
          <a:xfrm>
            <a:off x="1676711" y="3014135"/>
            <a:ext cx="2564100" cy="33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3BA1DA"/>
                </a:solidFill>
                <a:latin typeface="Proxima Nova"/>
                <a:ea typeface="Proxima Nova"/>
                <a:cs typeface="Proxima Nova"/>
                <a:sym typeface="Proxima Nova"/>
              </a:rPr>
              <a:t>FREQUENT</a:t>
            </a:r>
            <a:endParaRPr b="1" sz="2600">
              <a:solidFill>
                <a:srgbClr val="3BA1DA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36" name="Google Shape;436;p52"/>
          <p:cNvSpPr txBox="1"/>
          <p:nvPr>
            <p:ph idx="3" type="subTitle"/>
          </p:nvPr>
        </p:nvSpPr>
        <p:spPr>
          <a:xfrm>
            <a:off x="1676700" y="3204825"/>
            <a:ext cx="2564100" cy="7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182945"/>
                </a:solidFill>
                <a:latin typeface="Arial"/>
                <a:ea typeface="Arial"/>
                <a:cs typeface="Arial"/>
                <a:sym typeface="Arial"/>
              </a:rPr>
              <a:t>Recognition should happen all the time. We recommend anywhere between a day and a week. Rotate between team members and departments.</a:t>
            </a:r>
            <a:endParaRPr b="1" sz="1000">
              <a:solidFill>
                <a:srgbClr val="18294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52"/>
          <p:cNvSpPr txBox="1"/>
          <p:nvPr>
            <p:ph idx="4" type="ctrTitle"/>
          </p:nvPr>
        </p:nvSpPr>
        <p:spPr>
          <a:xfrm>
            <a:off x="5824825" y="1483709"/>
            <a:ext cx="2564100" cy="53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3BA1DA"/>
                </a:solidFill>
                <a:latin typeface="Proxima Nova"/>
                <a:ea typeface="Proxima Nova"/>
                <a:cs typeface="Proxima Nova"/>
                <a:sym typeface="Proxima Nova"/>
              </a:rPr>
              <a:t>SPECIFIC</a:t>
            </a:r>
            <a:endParaRPr b="1" sz="2600">
              <a:solidFill>
                <a:srgbClr val="3BA1DA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38" name="Google Shape;438;p52"/>
          <p:cNvSpPr txBox="1"/>
          <p:nvPr>
            <p:ph idx="5" type="subTitle"/>
          </p:nvPr>
        </p:nvSpPr>
        <p:spPr>
          <a:xfrm>
            <a:off x="5868794" y="1888635"/>
            <a:ext cx="2564100" cy="5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182945"/>
                </a:solidFill>
                <a:latin typeface="Arial"/>
                <a:ea typeface="Arial"/>
                <a:cs typeface="Arial"/>
                <a:sym typeface="Arial"/>
              </a:rPr>
              <a:t>Ensure that recognitions are as clearly defined as possible. </a:t>
            </a:r>
            <a:endParaRPr b="1" sz="1000">
              <a:solidFill>
                <a:srgbClr val="18294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52"/>
          <p:cNvSpPr txBox="1"/>
          <p:nvPr>
            <p:ph idx="6" type="ctrTitle"/>
          </p:nvPr>
        </p:nvSpPr>
        <p:spPr>
          <a:xfrm>
            <a:off x="5824825" y="2914196"/>
            <a:ext cx="2564100" cy="4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3BA1DA"/>
                </a:solidFill>
                <a:latin typeface="Proxima Nova"/>
                <a:ea typeface="Proxima Nova"/>
                <a:cs typeface="Proxima Nova"/>
                <a:sym typeface="Proxima Nova"/>
              </a:rPr>
              <a:t>CORE VALUE </a:t>
            </a:r>
            <a:endParaRPr b="1" sz="2600">
              <a:solidFill>
                <a:srgbClr val="3BA1DA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40" name="Google Shape;440;p52"/>
          <p:cNvSpPr txBox="1"/>
          <p:nvPr>
            <p:ph idx="7" type="subTitle"/>
          </p:nvPr>
        </p:nvSpPr>
        <p:spPr>
          <a:xfrm>
            <a:off x="5868808" y="3204826"/>
            <a:ext cx="2564100" cy="5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182945"/>
                </a:solidFill>
                <a:latin typeface="Arial"/>
                <a:ea typeface="Arial"/>
                <a:cs typeface="Arial"/>
                <a:sym typeface="Arial"/>
              </a:rPr>
              <a:t>Attach a core value to every recognition to keep them at the forefront of your employees minds</a:t>
            </a:r>
            <a:endParaRPr b="1" sz="1000">
              <a:solidFill>
                <a:srgbClr val="18294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1" name="Google Shape;441;p52"/>
          <p:cNvCxnSpPr/>
          <p:nvPr/>
        </p:nvCxnSpPr>
        <p:spPr>
          <a:xfrm>
            <a:off x="5046851" y="2250000"/>
            <a:ext cx="451200" cy="0"/>
          </a:xfrm>
          <a:prstGeom prst="straightConnector1">
            <a:avLst/>
          </a:prstGeom>
          <a:noFill/>
          <a:ln cap="flat" cmpd="sng" w="19050">
            <a:solidFill>
              <a:srgbClr val="18294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2" name="Google Shape;442;p52"/>
          <p:cNvCxnSpPr/>
          <p:nvPr/>
        </p:nvCxnSpPr>
        <p:spPr>
          <a:xfrm>
            <a:off x="955182" y="3731427"/>
            <a:ext cx="371100" cy="0"/>
          </a:xfrm>
          <a:prstGeom prst="straightConnector1">
            <a:avLst/>
          </a:prstGeom>
          <a:noFill/>
          <a:ln cap="flat" cmpd="sng" w="19050">
            <a:solidFill>
              <a:srgbClr val="18294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3" name="Google Shape;443;p52"/>
          <p:cNvCxnSpPr/>
          <p:nvPr/>
        </p:nvCxnSpPr>
        <p:spPr>
          <a:xfrm>
            <a:off x="5138231" y="3731433"/>
            <a:ext cx="468300" cy="0"/>
          </a:xfrm>
          <a:prstGeom prst="straightConnector1">
            <a:avLst/>
          </a:prstGeom>
          <a:noFill/>
          <a:ln cap="flat" cmpd="sng" w="19050">
            <a:solidFill>
              <a:srgbClr val="18294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4" name="Google Shape;444;p52"/>
          <p:cNvSpPr/>
          <p:nvPr/>
        </p:nvSpPr>
        <p:spPr>
          <a:xfrm>
            <a:off x="0" y="0"/>
            <a:ext cx="9144000" cy="562500"/>
          </a:xfrm>
          <a:prstGeom prst="rect">
            <a:avLst/>
          </a:prstGeom>
          <a:solidFill>
            <a:srgbClr val="1A2F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52"/>
          <p:cNvSpPr txBox="1"/>
          <p:nvPr/>
        </p:nvSpPr>
        <p:spPr>
          <a:xfrm>
            <a:off x="127800" y="0"/>
            <a:ext cx="78750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5715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How to make a recognition impactful</a:t>
            </a:r>
            <a:endParaRPr b="1" sz="24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46" name="Google Shape;446;p52"/>
          <p:cNvSpPr/>
          <p:nvPr/>
        </p:nvSpPr>
        <p:spPr>
          <a:xfrm>
            <a:off x="8083425" y="-18900"/>
            <a:ext cx="708600" cy="750600"/>
          </a:xfrm>
          <a:prstGeom prst="rect">
            <a:avLst/>
          </a:prstGeom>
          <a:solidFill>
            <a:srgbClr val="3BA1D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47" name="Google Shape;447;p52"/>
          <p:cNvPicPr preferRelativeResize="0"/>
          <p:nvPr/>
        </p:nvPicPr>
        <p:blipFill rotWithShape="1">
          <a:blip r:embed="rId3">
            <a:alphaModFix/>
          </a:blip>
          <a:srcRect b="0" l="0" r="85346" t="0"/>
          <a:stretch/>
        </p:blipFill>
        <p:spPr>
          <a:xfrm>
            <a:off x="8298343" y="143250"/>
            <a:ext cx="347956" cy="42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52"/>
          <p:cNvPicPr preferRelativeResize="0"/>
          <p:nvPr/>
        </p:nvPicPr>
        <p:blipFill>
          <a:blip r:embed="rId4">
            <a:alphaModFix amt="94000"/>
          </a:blip>
          <a:stretch>
            <a:fillRect/>
          </a:stretch>
        </p:blipFill>
        <p:spPr>
          <a:xfrm>
            <a:off x="765423" y="1472713"/>
            <a:ext cx="750600" cy="75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52"/>
          <p:cNvPicPr preferRelativeResize="0"/>
          <p:nvPr/>
        </p:nvPicPr>
        <p:blipFill>
          <a:blip r:embed="rId5">
            <a:alphaModFix amt="94000"/>
          </a:blip>
          <a:stretch>
            <a:fillRect/>
          </a:stretch>
        </p:blipFill>
        <p:spPr>
          <a:xfrm>
            <a:off x="5005600" y="1581175"/>
            <a:ext cx="533700" cy="53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52"/>
          <p:cNvPicPr preferRelativeResize="0"/>
          <p:nvPr/>
        </p:nvPicPr>
        <p:blipFill>
          <a:blip r:embed="rId6">
            <a:alphaModFix amt="94000"/>
          </a:blip>
          <a:stretch>
            <a:fillRect/>
          </a:stretch>
        </p:blipFill>
        <p:spPr>
          <a:xfrm>
            <a:off x="873874" y="3085002"/>
            <a:ext cx="533700" cy="533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52"/>
          <p:cNvPicPr preferRelativeResize="0"/>
          <p:nvPr/>
        </p:nvPicPr>
        <p:blipFill>
          <a:blip r:embed="rId7">
            <a:alphaModFix amt="75000"/>
          </a:blip>
          <a:stretch>
            <a:fillRect/>
          </a:stretch>
        </p:blipFill>
        <p:spPr>
          <a:xfrm>
            <a:off x="5091125" y="3070611"/>
            <a:ext cx="562531" cy="56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4F4"/>
        </a:solidFill>
      </p:bgPr>
    </p:bg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53"/>
          <p:cNvSpPr txBox="1"/>
          <p:nvPr/>
        </p:nvSpPr>
        <p:spPr>
          <a:xfrm>
            <a:off x="335675" y="1285875"/>
            <a:ext cx="4249500" cy="35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182945"/>
              </a:buClr>
              <a:buSzPts val="1400"/>
              <a:buChar char="✓"/>
            </a:pPr>
            <a:r>
              <a:rPr lang="en">
                <a:solidFill>
                  <a:srgbClr val="182945"/>
                </a:solidFill>
              </a:rPr>
              <a:t>Add a </a:t>
            </a:r>
            <a:r>
              <a:rPr b="1" lang="en">
                <a:solidFill>
                  <a:srgbClr val="3BA1DA"/>
                </a:solidFill>
              </a:rPr>
              <a:t>“good news”</a:t>
            </a:r>
            <a:r>
              <a:rPr lang="en">
                <a:solidFill>
                  <a:srgbClr val="182945"/>
                </a:solidFill>
              </a:rPr>
              <a:t> section during  your department, pre-shift or team meetings. </a:t>
            </a:r>
            <a:endParaRPr>
              <a:solidFill>
                <a:srgbClr val="182945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82945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182945"/>
              </a:buClr>
              <a:buSzPts val="1400"/>
              <a:buChar char="✓"/>
            </a:pPr>
            <a:r>
              <a:rPr lang="en">
                <a:solidFill>
                  <a:srgbClr val="182945"/>
                </a:solidFill>
              </a:rPr>
              <a:t>Pull up the </a:t>
            </a:r>
            <a:r>
              <a:rPr b="1" lang="en">
                <a:solidFill>
                  <a:srgbClr val="3BA1DA"/>
                </a:solidFill>
              </a:rPr>
              <a:t>activity feed</a:t>
            </a:r>
            <a:r>
              <a:rPr lang="en">
                <a:solidFill>
                  <a:srgbClr val="182945"/>
                </a:solidFill>
              </a:rPr>
              <a:t>.  Call out great recognitions from the past week.</a:t>
            </a:r>
            <a:endParaRPr>
              <a:solidFill>
                <a:srgbClr val="182945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82945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182945"/>
              </a:buClr>
              <a:buSzPts val="1400"/>
              <a:buChar char="✓"/>
            </a:pPr>
            <a:r>
              <a:rPr lang="en">
                <a:solidFill>
                  <a:srgbClr val="182945"/>
                </a:solidFill>
              </a:rPr>
              <a:t>Have examples ready to </a:t>
            </a:r>
            <a:r>
              <a:rPr b="1" lang="en">
                <a:solidFill>
                  <a:srgbClr val="3BA1DA"/>
                </a:solidFill>
              </a:rPr>
              <a:t>“share stories of some outstanding contributions”</a:t>
            </a:r>
            <a:r>
              <a:rPr lang="en">
                <a:solidFill>
                  <a:srgbClr val="182945"/>
                </a:solidFill>
              </a:rPr>
              <a:t>.</a:t>
            </a:r>
            <a:endParaRPr>
              <a:solidFill>
                <a:srgbClr val="182945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82945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182945"/>
              </a:buClr>
              <a:buSzPts val="1400"/>
              <a:buChar char="✓"/>
            </a:pPr>
            <a:r>
              <a:rPr b="1" lang="en">
                <a:solidFill>
                  <a:srgbClr val="3BA1DA"/>
                </a:solidFill>
              </a:rPr>
              <a:t>Congratulate your team</a:t>
            </a:r>
            <a:r>
              <a:rPr lang="en">
                <a:solidFill>
                  <a:srgbClr val="182945"/>
                </a:solidFill>
              </a:rPr>
              <a:t> for their achievements &amp; milestones when in conversation with each other.</a:t>
            </a:r>
            <a:br>
              <a:rPr lang="en">
                <a:solidFill>
                  <a:srgbClr val="182945"/>
                </a:solidFill>
              </a:rPr>
            </a:br>
            <a:endParaRPr>
              <a:solidFill>
                <a:srgbClr val="182945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182945"/>
              </a:buClr>
              <a:buSzPts val="1400"/>
              <a:buChar char="✓"/>
            </a:pPr>
            <a:r>
              <a:rPr b="1" lang="en">
                <a:solidFill>
                  <a:srgbClr val="3BA1DA"/>
                </a:solidFill>
              </a:rPr>
              <a:t>Take it off line</a:t>
            </a:r>
            <a:r>
              <a:rPr lang="en">
                <a:solidFill>
                  <a:srgbClr val="182945"/>
                </a:solidFill>
              </a:rPr>
              <a:t> - start encouraging your peers! </a:t>
            </a:r>
            <a:endParaRPr>
              <a:solidFill>
                <a:srgbClr val="182945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82945"/>
              </a:solidFill>
            </a:endParaRPr>
          </a:p>
        </p:txBody>
      </p:sp>
      <p:pic>
        <p:nvPicPr>
          <p:cNvPr id="457" name="Google Shape;457;p53"/>
          <p:cNvPicPr preferRelativeResize="0"/>
          <p:nvPr/>
        </p:nvPicPr>
        <p:blipFill rotWithShape="1">
          <a:blip r:embed="rId3">
            <a:alphaModFix/>
          </a:blip>
          <a:srcRect b="24562" l="13819" r="10290" t="12325"/>
          <a:stretch/>
        </p:blipFill>
        <p:spPr>
          <a:xfrm>
            <a:off x="5336800" y="1522125"/>
            <a:ext cx="3210601" cy="271939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8100000" dist="76200">
              <a:srgbClr val="000000">
                <a:alpha val="38000"/>
              </a:srgbClr>
            </a:outerShdw>
          </a:effectLst>
        </p:spPr>
      </p:pic>
      <p:sp>
        <p:nvSpPr>
          <p:cNvPr id="458" name="Google Shape;458;p53"/>
          <p:cNvSpPr/>
          <p:nvPr/>
        </p:nvSpPr>
        <p:spPr>
          <a:xfrm>
            <a:off x="0" y="0"/>
            <a:ext cx="9144000" cy="622800"/>
          </a:xfrm>
          <a:prstGeom prst="rect">
            <a:avLst/>
          </a:prstGeom>
          <a:solidFill>
            <a:srgbClr val="1A2F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53"/>
          <p:cNvSpPr txBox="1"/>
          <p:nvPr/>
        </p:nvSpPr>
        <p:spPr>
          <a:xfrm>
            <a:off x="149275" y="98250"/>
            <a:ext cx="7875000" cy="4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5715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Incorporating recognition into your day to day </a:t>
            </a:r>
            <a:endParaRPr b="1" sz="24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60" name="Google Shape;460;p53"/>
          <p:cNvSpPr/>
          <p:nvPr/>
        </p:nvSpPr>
        <p:spPr>
          <a:xfrm>
            <a:off x="8083425" y="-18900"/>
            <a:ext cx="708600" cy="750600"/>
          </a:xfrm>
          <a:prstGeom prst="rect">
            <a:avLst/>
          </a:prstGeom>
          <a:solidFill>
            <a:srgbClr val="3BA1D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61" name="Google Shape;461;p53"/>
          <p:cNvPicPr preferRelativeResize="0"/>
          <p:nvPr/>
        </p:nvPicPr>
        <p:blipFill rotWithShape="1">
          <a:blip r:embed="rId4">
            <a:alphaModFix/>
          </a:blip>
          <a:srcRect b="0" l="0" r="85346" t="0"/>
          <a:stretch/>
        </p:blipFill>
        <p:spPr>
          <a:xfrm>
            <a:off x="8298343" y="143250"/>
            <a:ext cx="347956" cy="42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4F4"/>
        </a:solidFill>
      </p:bgPr>
    </p:bg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54"/>
          <p:cNvSpPr txBox="1"/>
          <p:nvPr/>
        </p:nvSpPr>
        <p:spPr>
          <a:xfrm>
            <a:off x="275125" y="1866425"/>
            <a:ext cx="2808000" cy="12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b="1" lang="en" sz="3364">
                <a:solidFill>
                  <a:srgbClr val="15223D"/>
                </a:solidFill>
                <a:latin typeface="Proxima Nova"/>
                <a:ea typeface="Proxima Nova"/>
                <a:cs typeface="Proxima Nova"/>
                <a:sym typeface="Proxima Nova"/>
              </a:rPr>
              <a:t>Question &amp; </a:t>
            </a:r>
            <a:endParaRPr b="1" sz="3364">
              <a:solidFill>
                <a:srgbClr val="15223D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b="1" lang="en" sz="3364">
                <a:solidFill>
                  <a:srgbClr val="15223D"/>
                </a:solidFill>
                <a:latin typeface="Proxima Nova"/>
                <a:ea typeface="Proxima Nova"/>
                <a:cs typeface="Proxima Nova"/>
                <a:sym typeface="Proxima Nova"/>
              </a:rPr>
              <a:t>Answer</a:t>
            </a:r>
            <a:endParaRPr b="1" sz="3364">
              <a:solidFill>
                <a:srgbClr val="15223D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67" name="Google Shape;467;p54"/>
          <p:cNvPicPr preferRelativeResize="0"/>
          <p:nvPr/>
        </p:nvPicPr>
        <p:blipFill rotWithShape="1">
          <a:blip r:embed="rId3">
            <a:alphaModFix amt="45000"/>
          </a:blip>
          <a:srcRect b="0" l="3834" r="2637" t="0"/>
          <a:stretch/>
        </p:blipFill>
        <p:spPr>
          <a:xfrm>
            <a:off x="3406750" y="368900"/>
            <a:ext cx="5737252" cy="4774602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54"/>
          <p:cNvSpPr/>
          <p:nvPr/>
        </p:nvSpPr>
        <p:spPr>
          <a:xfrm>
            <a:off x="0" y="0"/>
            <a:ext cx="9144000" cy="562500"/>
          </a:xfrm>
          <a:prstGeom prst="rect">
            <a:avLst/>
          </a:prstGeom>
          <a:solidFill>
            <a:srgbClr val="1A2F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54"/>
          <p:cNvSpPr txBox="1"/>
          <p:nvPr/>
        </p:nvSpPr>
        <p:spPr>
          <a:xfrm>
            <a:off x="275125" y="4299900"/>
            <a:ext cx="3188100" cy="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b="1" lang="en" sz="1264">
                <a:solidFill>
                  <a:srgbClr val="15223D"/>
                </a:solidFill>
                <a:latin typeface="Proxima Nova"/>
                <a:ea typeface="Proxima Nova"/>
                <a:cs typeface="Proxima Nova"/>
                <a:sym typeface="Proxima Nova"/>
              </a:rPr>
              <a:t>Ongoing support: support@bucketlistrewards.com</a:t>
            </a:r>
            <a:endParaRPr b="1" sz="1264">
              <a:solidFill>
                <a:srgbClr val="15223D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70" name="Google Shape;470;p54"/>
          <p:cNvSpPr/>
          <p:nvPr/>
        </p:nvSpPr>
        <p:spPr>
          <a:xfrm>
            <a:off x="8083425" y="-18900"/>
            <a:ext cx="708600" cy="750600"/>
          </a:xfrm>
          <a:prstGeom prst="rect">
            <a:avLst/>
          </a:prstGeom>
          <a:solidFill>
            <a:srgbClr val="3BA1D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71" name="Google Shape;471;p54"/>
          <p:cNvPicPr preferRelativeResize="0"/>
          <p:nvPr/>
        </p:nvPicPr>
        <p:blipFill rotWithShape="1">
          <a:blip r:embed="rId4">
            <a:alphaModFix/>
          </a:blip>
          <a:srcRect b="0" l="0" r="85346" t="0"/>
          <a:stretch/>
        </p:blipFill>
        <p:spPr>
          <a:xfrm>
            <a:off x="8298343" y="143250"/>
            <a:ext cx="347956" cy="426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2" name="Google Shape;472;p54"/>
          <p:cNvCxnSpPr/>
          <p:nvPr/>
        </p:nvCxnSpPr>
        <p:spPr>
          <a:xfrm>
            <a:off x="275125" y="4167400"/>
            <a:ext cx="3110700" cy="0"/>
          </a:xfrm>
          <a:prstGeom prst="straightConnector1">
            <a:avLst/>
          </a:prstGeom>
          <a:noFill/>
          <a:ln cap="flat" cmpd="sng" w="9525">
            <a:solidFill>
              <a:srgbClr val="3BA1DA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73" name="Google Shape;473;p54"/>
          <p:cNvPicPr preferRelativeResize="0"/>
          <p:nvPr/>
        </p:nvPicPr>
        <p:blipFill rotWithShape="1">
          <a:blip r:embed="rId5">
            <a:alphaModFix amt="63000"/>
          </a:blip>
          <a:srcRect b="0" l="0" r="0" t="0"/>
          <a:stretch/>
        </p:blipFill>
        <p:spPr>
          <a:xfrm>
            <a:off x="429475" y="943025"/>
            <a:ext cx="923400" cy="92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5223D"/>
        </a:solidFill>
      </p:bgPr>
    </p:bg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55"/>
          <p:cNvSpPr txBox="1"/>
          <p:nvPr/>
        </p:nvSpPr>
        <p:spPr>
          <a:xfrm>
            <a:off x="2270250" y="1744850"/>
            <a:ext cx="4603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3BA1DA"/>
                </a:solidFill>
                <a:latin typeface="Proxima Nova"/>
                <a:ea typeface="Proxima Nova"/>
                <a:cs typeface="Proxima Nova"/>
                <a:sym typeface="Proxima Nova"/>
              </a:rPr>
              <a:t>Thank you!</a:t>
            </a:r>
            <a:endParaRPr b="1" sz="4800">
              <a:solidFill>
                <a:srgbClr val="3BA1DA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79" name="Google Shape;479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2712" y="4420400"/>
            <a:ext cx="1458576" cy="261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0" name="Google Shape;480;p55"/>
          <p:cNvCxnSpPr/>
          <p:nvPr/>
        </p:nvCxnSpPr>
        <p:spPr>
          <a:xfrm>
            <a:off x="3698100" y="4264475"/>
            <a:ext cx="1747800" cy="0"/>
          </a:xfrm>
          <a:prstGeom prst="straightConnector1">
            <a:avLst/>
          </a:prstGeom>
          <a:noFill/>
          <a:ln cap="flat" cmpd="sng" w="9525">
            <a:solidFill>
              <a:srgbClr val="A6DEFD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/>
          <p:nvPr/>
        </p:nvSpPr>
        <p:spPr>
          <a:xfrm>
            <a:off x="0" y="0"/>
            <a:ext cx="9144000" cy="562500"/>
          </a:xfrm>
          <a:prstGeom prst="rect">
            <a:avLst/>
          </a:prstGeom>
          <a:solidFill>
            <a:srgbClr val="1829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34"/>
          <p:cNvSpPr txBox="1"/>
          <p:nvPr>
            <p:ph type="title"/>
          </p:nvPr>
        </p:nvSpPr>
        <p:spPr>
          <a:xfrm>
            <a:off x="127800" y="0"/>
            <a:ext cx="5684400" cy="426300"/>
          </a:xfrm>
          <a:prstGeom prst="rect">
            <a:avLst/>
          </a:prstGeom>
        </p:spPr>
        <p:txBody>
          <a:bodyPr anchorCtr="0" anchor="t" bIns="91425" lIns="57150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Agenda</a:t>
            </a:r>
            <a:endParaRPr b="1" sz="24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5" name="Google Shape;155;p34"/>
          <p:cNvSpPr txBox="1"/>
          <p:nvPr/>
        </p:nvSpPr>
        <p:spPr>
          <a:xfrm>
            <a:off x="1060575" y="1275813"/>
            <a:ext cx="4230300" cy="30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82945"/>
              </a:buClr>
              <a:buSzPts val="1700"/>
              <a:buFont typeface="Proxima Nova"/>
              <a:buChar char="●"/>
            </a:pPr>
            <a:r>
              <a:rPr b="1" lang="en" sz="1700">
                <a:solidFill>
                  <a:srgbClr val="182945"/>
                </a:solidFill>
                <a:latin typeface="Proxima Nova"/>
                <a:ea typeface="Proxima Nova"/>
                <a:cs typeface="Proxima Nova"/>
                <a:sym typeface="Proxima Nova"/>
              </a:rPr>
              <a:t>Introduction</a:t>
            </a:r>
            <a:endParaRPr b="1" sz="1700">
              <a:solidFill>
                <a:srgbClr val="182945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65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82945"/>
              </a:buClr>
              <a:buSzPts val="1700"/>
              <a:buFont typeface="Proxima Nova"/>
              <a:buChar char="●"/>
            </a:pPr>
            <a:r>
              <a:rPr b="1" lang="en" sz="1700">
                <a:solidFill>
                  <a:srgbClr val="182945"/>
                </a:solidFill>
                <a:latin typeface="Proxima Nova"/>
                <a:ea typeface="Proxima Nova"/>
                <a:cs typeface="Proxima Nova"/>
                <a:sym typeface="Proxima Nova"/>
              </a:rPr>
              <a:t>Program Objectives</a:t>
            </a:r>
            <a:endParaRPr b="1" sz="1700">
              <a:solidFill>
                <a:srgbClr val="182945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65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82945"/>
              </a:buClr>
              <a:buSzPts val="1700"/>
              <a:buFont typeface="Proxima Nova"/>
              <a:buChar char="●"/>
            </a:pPr>
            <a:r>
              <a:rPr b="1" lang="en" sz="1700">
                <a:solidFill>
                  <a:srgbClr val="182945"/>
                </a:solidFill>
                <a:latin typeface="Proxima Nova"/>
                <a:ea typeface="Proxima Nova"/>
                <a:cs typeface="Proxima Nova"/>
                <a:sym typeface="Proxima Nova"/>
              </a:rPr>
              <a:t>Bucketlist App</a:t>
            </a:r>
            <a:endParaRPr b="1" sz="1700">
              <a:solidFill>
                <a:srgbClr val="182945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65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82945"/>
              </a:buClr>
              <a:buSzPts val="1700"/>
              <a:buFont typeface="Proxima Nova"/>
              <a:buChar char="●"/>
            </a:pPr>
            <a:r>
              <a:rPr b="1" lang="en" sz="1700">
                <a:solidFill>
                  <a:srgbClr val="182945"/>
                </a:solidFill>
                <a:latin typeface="Proxima Nova"/>
                <a:ea typeface="Proxima Nova"/>
                <a:cs typeface="Proxima Nova"/>
                <a:sym typeface="Proxima Nova"/>
              </a:rPr>
              <a:t>Integrations</a:t>
            </a:r>
            <a:endParaRPr b="1" sz="1700">
              <a:solidFill>
                <a:srgbClr val="182945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65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82945"/>
              </a:buClr>
              <a:buSzPts val="1700"/>
              <a:buFont typeface="Proxima Nova"/>
              <a:buChar char="●"/>
            </a:pPr>
            <a:r>
              <a:rPr b="1" lang="en" sz="1700">
                <a:solidFill>
                  <a:srgbClr val="182945"/>
                </a:solidFill>
                <a:latin typeface="Proxima Nova"/>
                <a:ea typeface="Proxima Nova"/>
                <a:cs typeface="Proxima Nova"/>
                <a:sym typeface="Proxima Nova"/>
              </a:rPr>
              <a:t>Bucketlist Demo</a:t>
            </a:r>
            <a:endParaRPr b="1" sz="1700">
              <a:solidFill>
                <a:srgbClr val="182945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65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82945"/>
              </a:buClr>
              <a:buSzPts val="1700"/>
              <a:buFont typeface="Proxima Nova"/>
              <a:buChar char="●"/>
            </a:pPr>
            <a:r>
              <a:rPr b="1" lang="en" sz="1700">
                <a:solidFill>
                  <a:srgbClr val="182945"/>
                </a:solidFill>
                <a:latin typeface="Proxima Nova"/>
                <a:ea typeface="Proxima Nova"/>
                <a:cs typeface="Proxima Nova"/>
                <a:sym typeface="Proxima Nova"/>
              </a:rPr>
              <a:t>Recognition Tips &amp; Best Practices</a:t>
            </a:r>
            <a:endParaRPr b="1" sz="1700">
              <a:solidFill>
                <a:srgbClr val="182945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56" name="Google Shape;156;p34"/>
          <p:cNvCxnSpPr/>
          <p:nvPr/>
        </p:nvCxnSpPr>
        <p:spPr>
          <a:xfrm>
            <a:off x="3309225" y="1545425"/>
            <a:ext cx="3111600" cy="0"/>
          </a:xfrm>
          <a:prstGeom prst="straightConnector1">
            <a:avLst/>
          </a:prstGeom>
          <a:noFill/>
          <a:ln cap="flat" cmpd="sng" w="9525">
            <a:solidFill>
              <a:srgbClr val="3BA1DA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57" name="Google Shape;157;p34"/>
          <p:cNvCxnSpPr/>
          <p:nvPr/>
        </p:nvCxnSpPr>
        <p:spPr>
          <a:xfrm>
            <a:off x="3911200" y="2035975"/>
            <a:ext cx="2521800" cy="12000"/>
          </a:xfrm>
          <a:prstGeom prst="straightConnector1">
            <a:avLst/>
          </a:prstGeom>
          <a:noFill/>
          <a:ln cap="flat" cmpd="sng" w="9525">
            <a:solidFill>
              <a:srgbClr val="3BA1DA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58" name="Google Shape;158;p34"/>
          <p:cNvCxnSpPr/>
          <p:nvPr/>
        </p:nvCxnSpPr>
        <p:spPr>
          <a:xfrm>
            <a:off x="3396850" y="2561025"/>
            <a:ext cx="3036000" cy="10500"/>
          </a:xfrm>
          <a:prstGeom prst="straightConnector1">
            <a:avLst/>
          </a:prstGeom>
          <a:noFill/>
          <a:ln cap="flat" cmpd="sng" w="9525">
            <a:solidFill>
              <a:srgbClr val="3BA1DA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59" name="Google Shape;159;p34"/>
          <p:cNvCxnSpPr/>
          <p:nvPr/>
        </p:nvCxnSpPr>
        <p:spPr>
          <a:xfrm flipH="1" rot="10800000">
            <a:off x="3053950" y="3066075"/>
            <a:ext cx="3366900" cy="9300"/>
          </a:xfrm>
          <a:prstGeom prst="straightConnector1">
            <a:avLst/>
          </a:prstGeom>
          <a:noFill/>
          <a:ln cap="flat" cmpd="sng" w="9525">
            <a:solidFill>
              <a:srgbClr val="3BA1DA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60" name="Google Shape;160;p34"/>
          <p:cNvCxnSpPr/>
          <p:nvPr/>
        </p:nvCxnSpPr>
        <p:spPr>
          <a:xfrm flipH="1" rot="10800000">
            <a:off x="3600450" y="3587325"/>
            <a:ext cx="2820600" cy="2400"/>
          </a:xfrm>
          <a:prstGeom prst="straightConnector1">
            <a:avLst/>
          </a:prstGeom>
          <a:noFill/>
          <a:ln cap="flat" cmpd="sng" w="9525">
            <a:solidFill>
              <a:srgbClr val="3BA1DA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61" name="Google Shape;161;p34"/>
          <p:cNvSpPr txBox="1"/>
          <p:nvPr/>
        </p:nvSpPr>
        <p:spPr>
          <a:xfrm>
            <a:off x="6503625" y="1275825"/>
            <a:ext cx="1579800" cy="30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182945"/>
                </a:solidFill>
                <a:latin typeface="Proxima Nova"/>
                <a:ea typeface="Proxima Nova"/>
                <a:cs typeface="Proxima Nova"/>
                <a:sym typeface="Proxima Nova"/>
              </a:rPr>
              <a:t>5 minutes</a:t>
            </a:r>
            <a:br>
              <a:rPr b="1" lang="en" sz="1700">
                <a:solidFill>
                  <a:srgbClr val="182945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b="1" lang="en" sz="1700">
                <a:solidFill>
                  <a:srgbClr val="182945"/>
                </a:solidFill>
                <a:latin typeface="Proxima Nova"/>
                <a:ea typeface="Proxima Nova"/>
                <a:cs typeface="Proxima Nova"/>
                <a:sym typeface="Proxima Nova"/>
              </a:rPr>
              <a:t>10 minutes</a:t>
            </a:r>
            <a:br>
              <a:rPr b="1" lang="en" sz="1700">
                <a:solidFill>
                  <a:srgbClr val="182945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b="1" lang="en" sz="1700">
                <a:solidFill>
                  <a:srgbClr val="182945"/>
                </a:solidFill>
                <a:latin typeface="Proxima Nova"/>
                <a:ea typeface="Proxima Nova"/>
                <a:cs typeface="Proxima Nova"/>
                <a:sym typeface="Proxima Nova"/>
              </a:rPr>
              <a:t>5 minutes</a:t>
            </a:r>
            <a:br>
              <a:rPr b="1" lang="en" sz="1700">
                <a:solidFill>
                  <a:srgbClr val="182945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b="1" lang="en" sz="1700">
                <a:solidFill>
                  <a:srgbClr val="182945"/>
                </a:solidFill>
                <a:latin typeface="Proxima Nova"/>
                <a:ea typeface="Proxima Nova"/>
                <a:cs typeface="Proxima Nova"/>
                <a:sym typeface="Proxima Nova"/>
              </a:rPr>
              <a:t>5 minutes   </a:t>
            </a:r>
            <a:br>
              <a:rPr b="1" lang="en" sz="1700">
                <a:solidFill>
                  <a:srgbClr val="182945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b="1" lang="en" sz="1700">
                <a:solidFill>
                  <a:srgbClr val="182945"/>
                </a:solidFill>
                <a:latin typeface="Proxima Nova"/>
                <a:ea typeface="Proxima Nova"/>
                <a:cs typeface="Proxima Nova"/>
                <a:sym typeface="Proxima Nova"/>
              </a:rPr>
              <a:t>5 minutes</a:t>
            </a:r>
            <a:br>
              <a:rPr b="1" lang="en" sz="1700">
                <a:solidFill>
                  <a:srgbClr val="182945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b="1" lang="en" sz="1700">
                <a:solidFill>
                  <a:srgbClr val="182945"/>
                </a:solidFill>
                <a:latin typeface="Proxima Nova"/>
                <a:ea typeface="Proxima Nova"/>
                <a:cs typeface="Proxima Nova"/>
                <a:sym typeface="Proxima Nova"/>
              </a:rPr>
              <a:t>15 minutes</a:t>
            </a:r>
            <a:endParaRPr b="1" sz="1700">
              <a:solidFill>
                <a:srgbClr val="182945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62" name="Google Shape;162;p34"/>
          <p:cNvCxnSpPr/>
          <p:nvPr/>
        </p:nvCxnSpPr>
        <p:spPr>
          <a:xfrm flipH="1" rot="10800000">
            <a:off x="5357825" y="4110000"/>
            <a:ext cx="1075200" cy="4800"/>
          </a:xfrm>
          <a:prstGeom prst="straightConnector1">
            <a:avLst/>
          </a:prstGeom>
          <a:noFill/>
          <a:ln cap="flat" cmpd="sng" w="9525">
            <a:solidFill>
              <a:srgbClr val="3BA1DA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63" name="Google Shape;163;p34"/>
          <p:cNvSpPr/>
          <p:nvPr/>
        </p:nvSpPr>
        <p:spPr>
          <a:xfrm>
            <a:off x="8083425" y="-18900"/>
            <a:ext cx="708600" cy="750600"/>
          </a:xfrm>
          <a:prstGeom prst="rect">
            <a:avLst/>
          </a:prstGeom>
          <a:solidFill>
            <a:srgbClr val="3BA1D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4" name="Google Shape;164;p34"/>
          <p:cNvPicPr preferRelativeResize="0"/>
          <p:nvPr/>
        </p:nvPicPr>
        <p:blipFill rotWithShape="1">
          <a:blip r:embed="rId3">
            <a:alphaModFix/>
          </a:blip>
          <a:srcRect b="0" l="0" r="85346" t="0"/>
          <a:stretch/>
        </p:blipFill>
        <p:spPr>
          <a:xfrm>
            <a:off x="8298343" y="143250"/>
            <a:ext cx="347956" cy="42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4F4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36-2369843_macbook-mockup-png-macbook-pro-mockup-png.png" id="169" name="Google Shape;169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31586" y="1058838"/>
            <a:ext cx="5212424" cy="326541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5"/>
          <p:cNvSpPr txBox="1"/>
          <p:nvPr/>
        </p:nvSpPr>
        <p:spPr>
          <a:xfrm>
            <a:off x="127801" y="1801475"/>
            <a:ext cx="4049400" cy="20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-30480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✓"/>
            </a:pPr>
            <a:r>
              <a:rPr b="1" i="0" lang="en" sz="1200" u="none" cap="none" strike="noStrike">
                <a:solidFill>
                  <a:srgbClr val="3BA1DA"/>
                </a:solidFill>
                <a:latin typeface="Proxima Nova"/>
                <a:ea typeface="Proxima Nova"/>
                <a:cs typeface="Proxima Nova"/>
                <a:sym typeface="Proxima Nova"/>
              </a:rPr>
              <a:t>Easy-to-use platform</a:t>
            </a:r>
            <a:r>
              <a:rPr i="0" lang="en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to </a:t>
            </a:r>
            <a:r>
              <a:rPr b="1" i="0" lang="en" sz="1200" u="none" cap="none" strike="noStrike">
                <a:solidFill>
                  <a:srgbClr val="3BA1DA"/>
                </a:solidFill>
                <a:latin typeface="Proxima Nova"/>
                <a:ea typeface="Proxima Nova"/>
                <a:cs typeface="Proxima Nova"/>
                <a:sym typeface="Proxima Nova"/>
              </a:rPr>
              <a:t>recognize</a:t>
            </a:r>
            <a:r>
              <a:rPr i="0" lang="en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your team members in a meaningful way.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✓"/>
            </a:pPr>
            <a:r>
              <a:rPr b="1" i="0" lang="en" sz="1200" u="none" cap="none" strike="noStrike">
                <a:solidFill>
                  <a:srgbClr val="3BA1DA"/>
                </a:solidFill>
                <a:latin typeface="Proxima Nova"/>
                <a:ea typeface="Proxima Nova"/>
                <a:cs typeface="Proxima Nova"/>
                <a:sym typeface="Proxima Nova"/>
              </a:rPr>
              <a:t>Receive</a:t>
            </a:r>
            <a:r>
              <a:rPr i="0" lang="en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points and </a:t>
            </a:r>
            <a:r>
              <a:rPr b="1" i="0" lang="en" sz="1200" u="none" cap="none" strike="noStrike">
                <a:solidFill>
                  <a:srgbClr val="3BA1DA"/>
                </a:solidFill>
                <a:latin typeface="Proxima Nova"/>
                <a:ea typeface="Proxima Nova"/>
                <a:cs typeface="Proxima Nova"/>
                <a:sym typeface="Proxima Nova"/>
              </a:rPr>
              <a:t>give</a:t>
            </a:r>
            <a:r>
              <a:rPr i="0" lang="en" sz="1200" u="none" cap="none" strike="noStrike">
                <a:solidFill>
                  <a:srgbClr val="3BA1DA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b="1" i="0" lang="en" sz="1200" u="none" cap="none" strike="noStrike">
                <a:solidFill>
                  <a:srgbClr val="3BA1DA"/>
                </a:solidFill>
                <a:latin typeface="Proxima Nova"/>
                <a:ea typeface="Proxima Nova"/>
                <a:cs typeface="Proxima Nova"/>
                <a:sym typeface="Proxima Nova"/>
              </a:rPr>
              <a:t>out</a:t>
            </a:r>
            <a:r>
              <a:rPr i="0" lang="en" sz="1200" u="none" cap="none" strike="noStrike">
                <a:solidFill>
                  <a:srgbClr val="3BA1DA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i="0" lang="en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points with recognitions.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✓"/>
            </a:pPr>
            <a:r>
              <a:rPr b="1" i="0" lang="en" sz="1200" u="none" cap="none" strike="noStrike">
                <a:solidFill>
                  <a:srgbClr val="3BA1DA"/>
                </a:solidFill>
                <a:latin typeface="Proxima Nova"/>
                <a:ea typeface="Proxima Nova"/>
                <a:cs typeface="Proxima Nova"/>
                <a:sym typeface="Proxima Nova"/>
              </a:rPr>
              <a:t>Redeem</a:t>
            </a:r>
            <a:r>
              <a:rPr i="0" lang="en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your accumulated points for </a:t>
            </a:r>
            <a:r>
              <a:rPr b="1" i="0" lang="en" sz="1200" u="none" cap="none" strike="noStrike">
                <a:solidFill>
                  <a:srgbClr val="3BA1DA"/>
                </a:solidFill>
                <a:latin typeface="Proxima Nova"/>
                <a:ea typeface="Proxima Nova"/>
                <a:cs typeface="Proxima Nova"/>
                <a:sym typeface="Proxima Nova"/>
              </a:rPr>
              <a:t>rewards</a:t>
            </a:r>
            <a:r>
              <a:rPr b="1" i="0" lang="en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✓"/>
            </a:pPr>
            <a:r>
              <a:rPr i="0" lang="en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Builds </a:t>
            </a:r>
            <a:r>
              <a:rPr b="1" i="0" lang="en" sz="1200" u="none" cap="none" strike="noStrike">
                <a:solidFill>
                  <a:srgbClr val="3BA1DA"/>
                </a:solidFill>
                <a:latin typeface="Proxima Nova"/>
                <a:ea typeface="Proxima Nova"/>
                <a:cs typeface="Proxima Nova"/>
                <a:sym typeface="Proxima Nova"/>
              </a:rPr>
              <a:t>strong</a:t>
            </a:r>
            <a:r>
              <a:rPr i="0" lang="en" sz="1200" u="none" cap="none" strike="noStrike">
                <a:solidFill>
                  <a:srgbClr val="3BA1DA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b="1" i="0" lang="en" sz="1200" u="none" cap="none" strike="noStrike">
                <a:solidFill>
                  <a:srgbClr val="3BA1DA"/>
                </a:solidFill>
                <a:latin typeface="Proxima Nova"/>
                <a:ea typeface="Proxima Nova"/>
                <a:cs typeface="Proxima Nova"/>
                <a:sym typeface="Proxima Nova"/>
              </a:rPr>
              <a:t>company</a:t>
            </a:r>
            <a:r>
              <a:rPr i="0" lang="en" sz="1200" u="none" cap="none" strike="noStrike">
                <a:solidFill>
                  <a:srgbClr val="3BA1DA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b="1" i="0" lang="en" sz="1200" u="none" cap="none" strike="noStrike">
                <a:solidFill>
                  <a:srgbClr val="3BA1DA"/>
                </a:solidFill>
                <a:latin typeface="Proxima Nova"/>
                <a:ea typeface="Proxima Nova"/>
                <a:cs typeface="Proxima Nova"/>
                <a:sym typeface="Proxima Nova"/>
              </a:rPr>
              <a:t>culture</a:t>
            </a:r>
            <a:r>
              <a:rPr i="0" lang="en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through living </a:t>
            </a:r>
            <a:r>
              <a:rPr b="1" i="0" lang="en" sz="1200" u="none" cap="none" strike="noStrike">
                <a:solidFill>
                  <a:srgbClr val="3BA1DA"/>
                </a:solidFill>
                <a:latin typeface="Proxima Nova"/>
                <a:ea typeface="Proxima Nova"/>
                <a:cs typeface="Proxima Nova"/>
                <a:sym typeface="Proxima Nova"/>
              </a:rPr>
              <a:t>core</a:t>
            </a:r>
            <a:r>
              <a:rPr i="0" lang="en" sz="1200" u="none" cap="none" strike="noStrike">
                <a:solidFill>
                  <a:srgbClr val="3BA1DA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b="1" i="0" lang="en" sz="1200" u="none" cap="none" strike="noStrike">
                <a:solidFill>
                  <a:srgbClr val="3BA1DA"/>
                </a:solidFill>
                <a:latin typeface="Proxima Nova"/>
                <a:ea typeface="Proxima Nova"/>
                <a:cs typeface="Proxima Nova"/>
                <a:sym typeface="Proxima Nova"/>
              </a:rPr>
              <a:t>values</a:t>
            </a:r>
            <a:r>
              <a:rPr i="0" lang="en" sz="1200" u="none" cap="none" strike="noStrik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i="0" sz="1200" u="none" cap="none" strike="noStrik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✓"/>
            </a:pPr>
            <a:r>
              <a:rPr lang="en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Drive a </a:t>
            </a:r>
            <a:r>
              <a:rPr b="1" lang="en" sz="1200">
                <a:solidFill>
                  <a:srgbClr val="3BA1DA"/>
                </a:solidFill>
                <a:latin typeface="Proxima Nova"/>
                <a:ea typeface="Proxima Nova"/>
                <a:cs typeface="Proxima Nova"/>
                <a:sym typeface="Proxima Nova"/>
              </a:rPr>
              <a:t>positive</a:t>
            </a:r>
            <a:r>
              <a:rPr lang="en" sz="1200">
                <a:solidFill>
                  <a:srgbClr val="3BA1DA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b="1" lang="en" sz="1200">
                <a:solidFill>
                  <a:srgbClr val="3BA1DA"/>
                </a:solidFill>
                <a:latin typeface="Proxima Nova"/>
                <a:ea typeface="Proxima Nova"/>
                <a:cs typeface="Proxima Nova"/>
                <a:sym typeface="Proxima Nova"/>
              </a:rPr>
              <a:t>work culture</a:t>
            </a:r>
            <a:endParaRPr b="1" sz="1200">
              <a:solidFill>
                <a:srgbClr val="3BA1DA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✓"/>
            </a:pPr>
            <a:r>
              <a:rPr lang="en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Increase </a:t>
            </a:r>
            <a:r>
              <a:rPr b="1" lang="en" sz="1200">
                <a:solidFill>
                  <a:srgbClr val="3BA1DA"/>
                </a:solidFill>
                <a:latin typeface="Proxima Nova"/>
                <a:ea typeface="Proxima Nova"/>
                <a:cs typeface="Proxima Nova"/>
                <a:sym typeface="Proxima Nova"/>
              </a:rPr>
              <a:t>team engagement</a:t>
            </a:r>
            <a:endParaRPr b="1" sz="1200">
              <a:solidFill>
                <a:srgbClr val="3BA1DA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1" name="Google Shape;171;p35"/>
          <p:cNvSpPr txBox="1"/>
          <p:nvPr/>
        </p:nvSpPr>
        <p:spPr>
          <a:xfrm>
            <a:off x="161504" y="1245875"/>
            <a:ext cx="4327200" cy="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378">
                <a:solidFill>
                  <a:srgbClr val="182945"/>
                </a:solidFill>
                <a:latin typeface="Proxima Nova"/>
                <a:ea typeface="Proxima Nova"/>
                <a:cs typeface="Proxima Nova"/>
                <a:sym typeface="Proxima Nova"/>
              </a:rPr>
              <a:t>What is Bucketlist Rewards?</a:t>
            </a:r>
            <a:endParaRPr b="1" sz="2378">
              <a:solidFill>
                <a:srgbClr val="182945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2" name="Google Shape;172;p35"/>
          <p:cNvSpPr/>
          <p:nvPr/>
        </p:nvSpPr>
        <p:spPr>
          <a:xfrm>
            <a:off x="0" y="0"/>
            <a:ext cx="9144000" cy="562500"/>
          </a:xfrm>
          <a:prstGeom prst="rect">
            <a:avLst/>
          </a:prstGeom>
          <a:solidFill>
            <a:srgbClr val="1829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35"/>
          <p:cNvSpPr txBox="1"/>
          <p:nvPr>
            <p:ph type="title"/>
          </p:nvPr>
        </p:nvSpPr>
        <p:spPr>
          <a:xfrm>
            <a:off x="127800" y="0"/>
            <a:ext cx="5684400" cy="426300"/>
          </a:xfrm>
          <a:prstGeom prst="rect">
            <a:avLst/>
          </a:prstGeom>
        </p:spPr>
        <p:txBody>
          <a:bodyPr anchorCtr="0" anchor="t" bIns="91425" lIns="57150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Introduction</a:t>
            </a:r>
            <a:endParaRPr b="1" sz="24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4" name="Google Shape;174;p35"/>
          <p:cNvSpPr txBox="1"/>
          <p:nvPr/>
        </p:nvSpPr>
        <p:spPr>
          <a:xfrm>
            <a:off x="161500" y="4368800"/>
            <a:ext cx="8009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82945"/>
                </a:solidFill>
                <a:latin typeface="Proxima Nova"/>
                <a:ea typeface="Proxima Nova"/>
                <a:cs typeface="Proxima Nova"/>
                <a:sym typeface="Proxima Nova"/>
              </a:rPr>
              <a:t>“</a:t>
            </a:r>
            <a:r>
              <a:rPr b="1" lang="en" sz="1200">
                <a:solidFill>
                  <a:srgbClr val="3BA1DA"/>
                </a:solidFill>
                <a:latin typeface="Proxima Nova"/>
                <a:ea typeface="Proxima Nova"/>
                <a:cs typeface="Proxima Nova"/>
                <a:sym typeface="Proxima Nova"/>
              </a:rPr>
              <a:t>Employees always come first</a:t>
            </a:r>
            <a:r>
              <a:rPr lang="en" sz="1200">
                <a:solidFill>
                  <a:srgbClr val="182945"/>
                </a:solidFill>
                <a:latin typeface="Proxima Nova"/>
                <a:ea typeface="Proxima Nova"/>
                <a:cs typeface="Proxima Nova"/>
                <a:sym typeface="Proxima Nova"/>
              </a:rPr>
              <a:t>. If you take care of your employees, they will take care of your clients”</a:t>
            </a:r>
            <a:endParaRPr sz="1200">
              <a:solidFill>
                <a:srgbClr val="182945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182945"/>
                </a:solidFill>
                <a:latin typeface="Proxima Nova"/>
                <a:ea typeface="Proxima Nova"/>
                <a:cs typeface="Proxima Nova"/>
                <a:sym typeface="Proxima Nova"/>
              </a:rPr>
              <a:t>SIR Richard Branson</a:t>
            </a:r>
            <a:endParaRPr sz="1200">
              <a:solidFill>
                <a:srgbClr val="182945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75" name="Google Shape;175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3500" y="1557975"/>
            <a:ext cx="3806526" cy="21159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76" name="Google Shape;176;p35"/>
          <p:cNvSpPr/>
          <p:nvPr/>
        </p:nvSpPr>
        <p:spPr>
          <a:xfrm>
            <a:off x="8083425" y="-18900"/>
            <a:ext cx="708600" cy="750600"/>
          </a:xfrm>
          <a:prstGeom prst="rect">
            <a:avLst/>
          </a:prstGeom>
          <a:solidFill>
            <a:srgbClr val="3BA1D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7" name="Google Shape;177;p35"/>
          <p:cNvPicPr preferRelativeResize="0"/>
          <p:nvPr/>
        </p:nvPicPr>
        <p:blipFill rotWithShape="1">
          <a:blip r:embed="rId5">
            <a:alphaModFix/>
          </a:blip>
          <a:srcRect b="0" l="0" r="85346" t="0"/>
          <a:stretch/>
        </p:blipFill>
        <p:spPr>
          <a:xfrm>
            <a:off x="8298343" y="143250"/>
            <a:ext cx="347956" cy="42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6"/>
          <p:cNvPicPr preferRelativeResize="0"/>
          <p:nvPr/>
        </p:nvPicPr>
        <p:blipFill rotWithShape="1">
          <a:blip r:embed="rId3">
            <a:alphaModFix/>
          </a:blip>
          <a:srcRect b="4389" l="18007" r="32152" t="12326"/>
          <a:stretch/>
        </p:blipFill>
        <p:spPr>
          <a:xfrm>
            <a:off x="4964725" y="552213"/>
            <a:ext cx="4179277" cy="4661374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6"/>
          <p:cNvSpPr/>
          <p:nvPr/>
        </p:nvSpPr>
        <p:spPr>
          <a:xfrm>
            <a:off x="0" y="0"/>
            <a:ext cx="9144000" cy="562500"/>
          </a:xfrm>
          <a:prstGeom prst="rect">
            <a:avLst/>
          </a:prstGeom>
          <a:solidFill>
            <a:srgbClr val="1A2F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36"/>
          <p:cNvSpPr txBox="1"/>
          <p:nvPr>
            <p:ph type="title"/>
          </p:nvPr>
        </p:nvSpPr>
        <p:spPr>
          <a:xfrm>
            <a:off x="208425" y="68100"/>
            <a:ext cx="7875000" cy="426300"/>
          </a:xfrm>
          <a:prstGeom prst="rect">
            <a:avLst/>
          </a:prstGeom>
        </p:spPr>
        <p:txBody>
          <a:bodyPr anchorCtr="0" anchor="t" bIns="91425" lIns="57150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Why is recognition important?</a:t>
            </a:r>
            <a:endParaRPr b="1" sz="22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5" name="Google Shape;185;p36"/>
          <p:cNvSpPr/>
          <p:nvPr/>
        </p:nvSpPr>
        <p:spPr>
          <a:xfrm rot="5400000">
            <a:off x="4474250" y="577185"/>
            <a:ext cx="957000" cy="1661100"/>
          </a:xfrm>
          <a:prstGeom prst="chevron">
            <a:avLst>
              <a:gd fmla="val 27439" name="adj"/>
            </a:avLst>
          </a:prstGeom>
          <a:solidFill>
            <a:srgbClr val="1522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15223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36"/>
          <p:cNvSpPr/>
          <p:nvPr/>
        </p:nvSpPr>
        <p:spPr>
          <a:xfrm rot="5400000">
            <a:off x="4474250" y="1314769"/>
            <a:ext cx="957000" cy="1661100"/>
          </a:xfrm>
          <a:prstGeom prst="chevron">
            <a:avLst>
              <a:gd fmla="val 27439" name="adj"/>
            </a:avLst>
          </a:prstGeom>
          <a:solidFill>
            <a:srgbClr val="22335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36"/>
          <p:cNvSpPr/>
          <p:nvPr/>
        </p:nvSpPr>
        <p:spPr>
          <a:xfrm rot="5400000">
            <a:off x="4474250" y="2052353"/>
            <a:ext cx="957000" cy="1661100"/>
          </a:xfrm>
          <a:prstGeom prst="chevron">
            <a:avLst>
              <a:gd fmla="val 27439" name="adj"/>
            </a:avLst>
          </a:prstGeom>
          <a:solidFill>
            <a:srgbClr val="2E40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36"/>
          <p:cNvSpPr/>
          <p:nvPr/>
        </p:nvSpPr>
        <p:spPr>
          <a:xfrm rot="5400000">
            <a:off x="4474250" y="2789937"/>
            <a:ext cx="957000" cy="1661100"/>
          </a:xfrm>
          <a:prstGeom prst="chevron">
            <a:avLst>
              <a:gd fmla="val 27439" name="adj"/>
            </a:avLst>
          </a:prstGeom>
          <a:solidFill>
            <a:srgbClr val="3C4E7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36"/>
          <p:cNvSpPr/>
          <p:nvPr/>
        </p:nvSpPr>
        <p:spPr>
          <a:xfrm rot="5400000">
            <a:off x="4474250" y="3527519"/>
            <a:ext cx="957000" cy="1661100"/>
          </a:xfrm>
          <a:prstGeom prst="chevron">
            <a:avLst>
              <a:gd fmla="val 27439" name="adj"/>
            </a:avLst>
          </a:prstGeom>
          <a:solidFill>
            <a:srgbClr val="4B5D8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36"/>
          <p:cNvSpPr txBox="1"/>
          <p:nvPr/>
        </p:nvSpPr>
        <p:spPr>
          <a:xfrm>
            <a:off x="405725" y="995450"/>
            <a:ext cx="3420600" cy="37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C0C0C"/>
                </a:solidFill>
                <a:latin typeface="Proxima Nova"/>
                <a:ea typeface="Proxima Nova"/>
                <a:cs typeface="Proxima Nova"/>
                <a:sym typeface="Proxima Nova"/>
              </a:rPr>
              <a:t>Recognition is a way for a company and its employees to </a:t>
            </a:r>
            <a:r>
              <a:rPr b="1" lang="en" sz="1500">
                <a:solidFill>
                  <a:srgbClr val="3BA1DA"/>
                </a:solidFill>
                <a:latin typeface="Proxima Nova"/>
                <a:ea typeface="Proxima Nova"/>
                <a:cs typeface="Proxima Nova"/>
                <a:sym typeface="Proxima Nova"/>
              </a:rPr>
              <a:t>show one another the value of the work</a:t>
            </a:r>
            <a:r>
              <a:rPr lang="en" sz="1500">
                <a:solidFill>
                  <a:srgbClr val="0C0C0C"/>
                </a:solidFill>
                <a:latin typeface="Proxima Nova"/>
                <a:ea typeface="Proxima Nova"/>
                <a:cs typeface="Proxima Nova"/>
                <a:sym typeface="Proxima Nova"/>
              </a:rPr>
              <a:t> and contributions that are being made. </a:t>
            </a:r>
            <a:endParaRPr sz="1500">
              <a:solidFill>
                <a:srgbClr val="0C0C0C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C0C0C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C0C0C"/>
                </a:solidFill>
                <a:latin typeface="Proxima Nova"/>
                <a:ea typeface="Proxima Nova"/>
                <a:cs typeface="Proxima Nova"/>
                <a:sym typeface="Proxima Nova"/>
              </a:rPr>
              <a:t>It helps individuals </a:t>
            </a:r>
            <a:r>
              <a:rPr b="1" lang="en" sz="1500">
                <a:solidFill>
                  <a:srgbClr val="3BA1DA"/>
                </a:solidFill>
                <a:latin typeface="Proxima Nova"/>
                <a:ea typeface="Proxima Nova"/>
                <a:cs typeface="Proxima Nova"/>
                <a:sym typeface="Proxima Nova"/>
              </a:rPr>
              <a:t>see that their</a:t>
            </a:r>
            <a:r>
              <a:rPr b="1" lang="en" sz="1500">
                <a:solidFill>
                  <a:srgbClr val="0C0C0C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b="1" lang="en" sz="1500">
                <a:solidFill>
                  <a:srgbClr val="3BA1DA"/>
                </a:solidFill>
                <a:latin typeface="Proxima Nova"/>
                <a:ea typeface="Proxima Nova"/>
                <a:cs typeface="Proxima Nova"/>
                <a:sym typeface="Proxima Nova"/>
              </a:rPr>
              <a:t>company values them</a:t>
            </a:r>
            <a:r>
              <a:rPr lang="en" sz="1500">
                <a:solidFill>
                  <a:srgbClr val="0C0C0C"/>
                </a:solidFill>
                <a:latin typeface="Proxima Nova"/>
                <a:ea typeface="Proxima Nova"/>
                <a:cs typeface="Proxima Nova"/>
                <a:sym typeface="Proxima Nova"/>
              </a:rPr>
              <a:t> and that their </a:t>
            </a:r>
            <a:r>
              <a:rPr b="1" lang="en" sz="1500">
                <a:solidFill>
                  <a:srgbClr val="3BA1DA"/>
                </a:solidFill>
                <a:latin typeface="Proxima Nova"/>
                <a:ea typeface="Proxima Nova"/>
                <a:cs typeface="Proxima Nova"/>
                <a:sym typeface="Proxima Nova"/>
              </a:rPr>
              <a:t>contributions are recognized</a:t>
            </a:r>
            <a:r>
              <a:rPr lang="en" sz="1500">
                <a:solidFill>
                  <a:srgbClr val="0C0C0C"/>
                </a:solidFill>
                <a:latin typeface="Proxima Nova"/>
                <a:ea typeface="Proxima Nova"/>
                <a:cs typeface="Proxima Nova"/>
                <a:sym typeface="Proxima Nova"/>
              </a:rPr>
              <a:t> within the </a:t>
            </a:r>
            <a:r>
              <a:rPr lang="en" sz="1500">
                <a:solidFill>
                  <a:srgbClr val="0C0C0C"/>
                </a:solidFill>
                <a:latin typeface="Proxima Nova"/>
                <a:ea typeface="Proxima Nova"/>
                <a:cs typeface="Proxima Nova"/>
                <a:sym typeface="Proxima Nova"/>
              </a:rPr>
              <a:t>success</a:t>
            </a:r>
            <a:r>
              <a:rPr lang="en" sz="1500">
                <a:solidFill>
                  <a:srgbClr val="0C0C0C"/>
                </a:solidFill>
                <a:latin typeface="Proxima Nova"/>
                <a:ea typeface="Proxima Nova"/>
                <a:cs typeface="Proxima Nova"/>
                <a:sym typeface="Proxima Nova"/>
              </a:rPr>
              <a:t> of the team and overall company.</a:t>
            </a:r>
            <a:endParaRPr sz="1500">
              <a:solidFill>
                <a:srgbClr val="0C0C0C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C0C0C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C0C0C"/>
                </a:solidFill>
                <a:latin typeface="Proxima Nova"/>
                <a:ea typeface="Proxima Nova"/>
                <a:cs typeface="Proxima Nova"/>
                <a:sym typeface="Proxima Nova"/>
              </a:rPr>
              <a:t>Additionally, recognition helps </a:t>
            </a:r>
            <a:r>
              <a:rPr b="1" lang="en" sz="1500">
                <a:solidFill>
                  <a:srgbClr val="3BA1DA"/>
                </a:solidFill>
                <a:latin typeface="Proxima Nova"/>
                <a:ea typeface="Proxima Nova"/>
                <a:cs typeface="Proxima Nova"/>
                <a:sym typeface="Proxima Nova"/>
              </a:rPr>
              <a:t>motivate people</a:t>
            </a:r>
            <a:r>
              <a:rPr lang="en" sz="1500">
                <a:solidFill>
                  <a:srgbClr val="0C0C0C"/>
                </a:solidFill>
                <a:latin typeface="Proxima Nova"/>
                <a:ea typeface="Proxima Nova"/>
                <a:cs typeface="Proxima Nova"/>
                <a:sym typeface="Proxima Nova"/>
              </a:rPr>
              <a:t> to continue to do great work and enjoy their workplace.</a:t>
            </a:r>
            <a:endParaRPr sz="1500">
              <a:solidFill>
                <a:srgbClr val="0C0C0C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descr="Customer review with solid fill" id="191" name="Google Shape;191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17237" y="1247113"/>
            <a:ext cx="472675" cy="472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usiness Growth with solid fill" id="192" name="Google Shape;192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16399" y="2018530"/>
            <a:ext cx="472700" cy="472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lapping hands with solid fill" id="193" name="Google Shape;193;p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72327" y="2714265"/>
            <a:ext cx="562500" cy="562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eart with pulse with solid fill" id="194" name="Google Shape;194;p3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671503" y="4149650"/>
            <a:ext cx="562500" cy="562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ampagne glasses with solid fill" id="195" name="Google Shape;195;p3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716397" y="3476863"/>
            <a:ext cx="472700" cy="4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6"/>
          <p:cNvSpPr/>
          <p:nvPr/>
        </p:nvSpPr>
        <p:spPr>
          <a:xfrm>
            <a:off x="8083425" y="-18900"/>
            <a:ext cx="708600" cy="750600"/>
          </a:xfrm>
          <a:prstGeom prst="rect">
            <a:avLst/>
          </a:prstGeom>
          <a:solidFill>
            <a:srgbClr val="3BA1D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7" name="Google Shape;197;p36"/>
          <p:cNvPicPr preferRelativeResize="0"/>
          <p:nvPr/>
        </p:nvPicPr>
        <p:blipFill rotWithShape="1">
          <a:blip r:embed="rId9">
            <a:alphaModFix/>
          </a:blip>
          <a:srcRect b="0" l="0" r="85346" t="0"/>
          <a:stretch/>
        </p:blipFill>
        <p:spPr>
          <a:xfrm>
            <a:off x="8298343" y="143250"/>
            <a:ext cx="347956" cy="42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7"/>
          <p:cNvSpPr/>
          <p:nvPr/>
        </p:nvSpPr>
        <p:spPr>
          <a:xfrm>
            <a:off x="0" y="0"/>
            <a:ext cx="9144000" cy="562500"/>
          </a:xfrm>
          <a:prstGeom prst="rect">
            <a:avLst/>
          </a:prstGeom>
          <a:solidFill>
            <a:srgbClr val="1829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37"/>
          <p:cNvSpPr txBox="1"/>
          <p:nvPr>
            <p:ph type="title"/>
          </p:nvPr>
        </p:nvSpPr>
        <p:spPr>
          <a:xfrm>
            <a:off x="138550" y="68100"/>
            <a:ext cx="7875000" cy="426300"/>
          </a:xfrm>
          <a:prstGeom prst="rect">
            <a:avLst/>
          </a:prstGeom>
        </p:spPr>
        <p:txBody>
          <a:bodyPr anchorCtr="0" anchor="t" bIns="91425" lIns="57150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Which recognition would you like to receive?</a:t>
            </a:r>
            <a:endParaRPr b="1" sz="22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04" name="Google Shape;204;p37"/>
          <p:cNvPicPr preferRelativeResize="0"/>
          <p:nvPr/>
        </p:nvPicPr>
        <p:blipFill rotWithShape="1">
          <a:blip r:embed="rId3">
            <a:alphaModFix/>
          </a:blip>
          <a:srcRect b="0" l="0" r="3306" t="4113"/>
          <a:stretch/>
        </p:blipFill>
        <p:spPr>
          <a:xfrm>
            <a:off x="500000" y="750750"/>
            <a:ext cx="7875000" cy="4392749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7"/>
          <p:cNvSpPr/>
          <p:nvPr/>
        </p:nvSpPr>
        <p:spPr>
          <a:xfrm>
            <a:off x="8083425" y="-18900"/>
            <a:ext cx="708600" cy="750600"/>
          </a:xfrm>
          <a:prstGeom prst="rect">
            <a:avLst/>
          </a:prstGeom>
          <a:solidFill>
            <a:srgbClr val="3BA1D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6" name="Google Shape;206;p37"/>
          <p:cNvPicPr preferRelativeResize="0"/>
          <p:nvPr/>
        </p:nvPicPr>
        <p:blipFill rotWithShape="1">
          <a:blip r:embed="rId4">
            <a:alphaModFix/>
          </a:blip>
          <a:srcRect b="0" l="0" r="85346" t="0"/>
          <a:stretch/>
        </p:blipFill>
        <p:spPr>
          <a:xfrm>
            <a:off x="8298343" y="143250"/>
            <a:ext cx="347956" cy="42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8"/>
          <p:cNvSpPr/>
          <p:nvPr/>
        </p:nvSpPr>
        <p:spPr>
          <a:xfrm>
            <a:off x="0" y="0"/>
            <a:ext cx="9144000" cy="562500"/>
          </a:xfrm>
          <a:prstGeom prst="rect">
            <a:avLst/>
          </a:prstGeom>
          <a:solidFill>
            <a:srgbClr val="1A2F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38"/>
          <p:cNvSpPr txBox="1"/>
          <p:nvPr>
            <p:ph type="title"/>
          </p:nvPr>
        </p:nvSpPr>
        <p:spPr>
          <a:xfrm>
            <a:off x="127800" y="68100"/>
            <a:ext cx="7875000" cy="426300"/>
          </a:xfrm>
          <a:prstGeom prst="rect">
            <a:avLst/>
          </a:prstGeom>
        </p:spPr>
        <p:txBody>
          <a:bodyPr anchorCtr="0" anchor="t" bIns="91425" lIns="57150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2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Which recognition would you like to receive?</a:t>
            </a:r>
            <a:endParaRPr b="1" sz="22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13" name="Google Shape;21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500" y="750750"/>
            <a:ext cx="7995274" cy="4429701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8"/>
          <p:cNvSpPr/>
          <p:nvPr/>
        </p:nvSpPr>
        <p:spPr>
          <a:xfrm>
            <a:off x="8083425" y="-18900"/>
            <a:ext cx="708600" cy="750600"/>
          </a:xfrm>
          <a:prstGeom prst="rect">
            <a:avLst/>
          </a:prstGeom>
          <a:solidFill>
            <a:srgbClr val="3BA1D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5" name="Google Shape;215;p38"/>
          <p:cNvPicPr preferRelativeResize="0"/>
          <p:nvPr/>
        </p:nvPicPr>
        <p:blipFill rotWithShape="1">
          <a:blip r:embed="rId4">
            <a:alphaModFix/>
          </a:blip>
          <a:srcRect b="0" l="0" r="85346" t="0"/>
          <a:stretch/>
        </p:blipFill>
        <p:spPr>
          <a:xfrm>
            <a:off x="8298343" y="143250"/>
            <a:ext cx="347956" cy="42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4F4"/>
        </a:soli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39"/>
          <p:cNvPicPr preferRelativeResize="0"/>
          <p:nvPr/>
        </p:nvPicPr>
        <p:blipFill rotWithShape="1">
          <a:blip r:embed="rId3">
            <a:alphaModFix/>
          </a:blip>
          <a:srcRect b="14463" l="0" r="0" t="8601"/>
          <a:stretch/>
        </p:blipFill>
        <p:spPr>
          <a:xfrm>
            <a:off x="4285225" y="702637"/>
            <a:ext cx="4858775" cy="373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9"/>
          <p:cNvPicPr preferRelativeResize="0"/>
          <p:nvPr/>
        </p:nvPicPr>
        <p:blipFill rotWithShape="1">
          <a:blip r:embed="rId4">
            <a:alphaModFix/>
          </a:blip>
          <a:srcRect b="10474" l="0" r="0" t="0"/>
          <a:stretch/>
        </p:blipFill>
        <p:spPr>
          <a:xfrm>
            <a:off x="0" y="862575"/>
            <a:ext cx="4913875" cy="439905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9"/>
          <p:cNvSpPr/>
          <p:nvPr/>
        </p:nvSpPr>
        <p:spPr>
          <a:xfrm>
            <a:off x="0" y="0"/>
            <a:ext cx="9144000" cy="562500"/>
          </a:xfrm>
          <a:prstGeom prst="rect">
            <a:avLst/>
          </a:prstGeom>
          <a:solidFill>
            <a:srgbClr val="1A2F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39"/>
          <p:cNvSpPr txBox="1"/>
          <p:nvPr>
            <p:ph type="title"/>
          </p:nvPr>
        </p:nvSpPr>
        <p:spPr>
          <a:xfrm>
            <a:off x="127800" y="68100"/>
            <a:ext cx="7875000" cy="426300"/>
          </a:xfrm>
          <a:prstGeom prst="rect">
            <a:avLst/>
          </a:prstGeom>
        </p:spPr>
        <p:txBody>
          <a:bodyPr anchorCtr="0" anchor="t" bIns="91425" lIns="57150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Bucketlist in Action</a:t>
            </a:r>
            <a:endParaRPr b="1" sz="24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24" name="Google Shape;224;p39"/>
          <p:cNvSpPr/>
          <p:nvPr/>
        </p:nvSpPr>
        <p:spPr>
          <a:xfrm>
            <a:off x="8083425" y="-18900"/>
            <a:ext cx="708600" cy="750600"/>
          </a:xfrm>
          <a:prstGeom prst="rect">
            <a:avLst/>
          </a:prstGeom>
          <a:solidFill>
            <a:srgbClr val="3BA1D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5" name="Google Shape;225;p39"/>
          <p:cNvPicPr preferRelativeResize="0"/>
          <p:nvPr/>
        </p:nvPicPr>
        <p:blipFill rotWithShape="1">
          <a:blip r:embed="rId5">
            <a:alphaModFix/>
          </a:blip>
          <a:srcRect b="0" l="0" r="85346" t="0"/>
          <a:stretch/>
        </p:blipFill>
        <p:spPr>
          <a:xfrm>
            <a:off x="8298343" y="143250"/>
            <a:ext cx="347956" cy="42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40"/>
          <p:cNvPicPr preferRelativeResize="0"/>
          <p:nvPr/>
        </p:nvPicPr>
        <p:blipFill rotWithShape="1">
          <a:blip r:embed="rId3">
            <a:alphaModFix/>
          </a:blip>
          <a:srcRect b="8925" l="0" r="0" t="0"/>
          <a:stretch/>
        </p:blipFill>
        <p:spPr>
          <a:xfrm>
            <a:off x="4000500" y="457200"/>
            <a:ext cx="5143500" cy="468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916438"/>
            <a:ext cx="4523749" cy="4225025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40"/>
          <p:cNvSpPr/>
          <p:nvPr/>
        </p:nvSpPr>
        <p:spPr>
          <a:xfrm>
            <a:off x="0" y="0"/>
            <a:ext cx="9144000" cy="562500"/>
          </a:xfrm>
          <a:prstGeom prst="rect">
            <a:avLst/>
          </a:prstGeom>
          <a:solidFill>
            <a:srgbClr val="1A2F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40"/>
          <p:cNvSpPr txBox="1"/>
          <p:nvPr>
            <p:ph type="title"/>
          </p:nvPr>
        </p:nvSpPr>
        <p:spPr>
          <a:xfrm>
            <a:off x="127800" y="68100"/>
            <a:ext cx="7875000" cy="426300"/>
          </a:xfrm>
          <a:prstGeom prst="rect">
            <a:avLst/>
          </a:prstGeom>
        </p:spPr>
        <p:txBody>
          <a:bodyPr anchorCtr="0" anchor="t" bIns="91425" lIns="57150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Bucketlist in Action</a:t>
            </a:r>
            <a:endParaRPr b="1" sz="24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4" name="Google Shape;234;p40"/>
          <p:cNvSpPr/>
          <p:nvPr/>
        </p:nvSpPr>
        <p:spPr>
          <a:xfrm>
            <a:off x="8083425" y="-18900"/>
            <a:ext cx="708600" cy="750600"/>
          </a:xfrm>
          <a:prstGeom prst="rect">
            <a:avLst/>
          </a:prstGeom>
          <a:solidFill>
            <a:srgbClr val="3BA1D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5" name="Google Shape;235;p40"/>
          <p:cNvPicPr preferRelativeResize="0"/>
          <p:nvPr/>
        </p:nvPicPr>
        <p:blipFill rotWithShape="1">
          <a:blip r:embed="rId5">
            <a:alphaModFix/>
          </a:blip>
          <a:srcRect b="0" l="0" r="85346" t="0"/>
          <a:stretch/>
        </p:blipFill>
        <p:spPr>
          <a:xfrm>
            <a:off x="8298343" y="143250"/>
            <a:ext cx="347956" cy="42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Vegan Ice Cream Company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